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8"/>
  </p:notesMasterIdLst>
  <p:sldIdLst>
    <p:sldId id="256" r:id="rId2"/>
    <p:sldId id="258" r:id="rId3"/>
    <p:sldId id="283" r:id="rId4"/>
    <p:sldId id="306" r:id="rId5"/>
    <p:sldId id="262" r:id="rId6"/>
    <p:sldId id="307" r:id="rId7"/>
    <p:sldId id="308" r:id="rId8"/>
    <p:sldId id="309" r:id="rId9"/>
    <p:sldId id="311" r:id="rId10"/>
    <p:sldId id="310" r:id="rId11"/>
    <p:sldId id="312" r:id="rId12"/>
    <p:sldId id="315" r:id="rId13"/>
    <p:sldId id="259" r:id="rId14"/>
    <p:sldId id="303" r:id="rId15"/>
    <p:sldId id="265" r:id="rId16"/>
    <p:sldId id="294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Light" panose="00000400000000000000" pitchFamily="2" charset="0"/>
      <p:regular r:id="rId27"/>
      <p:bold r:id="rId28"/>
      <p:italic r:id="rId29"/>
      <p:boldItalic r:id="rId30"/>
    </p:embeddedFont>
    <p:embeddedFont>
      <p:font typeface="Noto Sans JP Black" panose="020B0A00000000000000" pitchFamily="34" charset="-128"/>
      <p:bold r:id="rId31"/>
    </p:embeddedFont>
    <p:embeddedFont>
      <p:font typeface="Noto Sans JP Bold" panose="020B0800000000000000" pitchFamily="34" charset="-128"/>
      <p:bold r:id="rId32"/>
    </p:embeddedFont>
    <p:embeddedFont>
      <p:font typeface="Spartan Thin" panose="020B0600070205080204" charset="0"/>
      <p:bold r:id="rId33"/>
    </p:embeddedFont>
    <p:embeddedFont>
      <p:font typeface="游ゴシック" panose="020B0400000000000000" pitchFamily="50" charset="-128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伊藤　清人" initials="伊藤　清人" lastIdx="14" clrIdx="0">
    <p:extLst>
      <p:ext uri="{19B8F6BF-5375-455C-9EA6-DF929625EA0E}">
        <p15:presenceInfo xmlns:p15="http://schemas.microsoft.com/office/powerpoint/2012/main" userId="S::ito.kiyohito@tis.co.jp::a4eedb7f-19e0-4426-9a97-326ee7b7de93" providerId="AD"/>
      </p:ext>
    </p:extLst>
  </p:cmAuthor>
  <p:cmAuthor id="2" name="野村　知加" initials="野村　知加" lastIdx="9" clrIdx="1">
    <p:extLst>
      <p:ext uri="{19B8F6BF-5375-455C-9EA6-DF929625EA0E}">
        <p15:presenceInfo xmlns:p15="http://schemas.microsoft.com/office/powerpoint/2012/main" userId="S::nomura.tomoka@tis.co.jp::65a6accb-091c-464f-9e13-35b64e64023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EA2EB8-E8D0-411D-9A24-C7976264DD3C}">
  <a:tblStyle styleId="{55EA2EB8-E8D0-411D-9A24-C7976264DD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9FE8131-4B52-43F3-A791-BC1C231953F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13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405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405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意見の良いところに着目してリアクションをする</a:t>
            </a:r>
            <a:r>
              <a:rPr lang="en-US" altLang="ja-JP" dirty="0"/>
              <a:t>-&gt;</a:t>
            </a:r>
            <a:r>
              <a:rPr lang="ja-JP" altLang="en-US" dirty="0"/>
              <a:t>アイデアを⾔いやすい場ができる</a:t>
            </a:r>
            <a:r>
              <a:rPr lang="en-US" altLang="ja-JP" dirty="0"/>
              <a:t>-&gt;</a:t>
            </a:r>
            <a:r>
              <a:rPr lang="ja-JP" altLang="en-US" dirty="0"/>
              <a:t>肯定的心理が働くことで創造的思考が働きやすくなる</a:t>
            </a:r>
            <a:endParaRPr lang="en-US" altLang="ja-JP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議論が白熱するとついおざなりになりがちだが、可視化することで見えてくるものはたくさんある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68648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新規事業・プロダクトを考える時に本来は“事業なので”収益面も考えるべきだが、今回は“なんのために何を価値として誰に届けるか”にフォーカス</a:t>
            </a:r>
            <a:endParaRPr lang="en-US" altLang="ja-JP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/>
              <a:t>これらの要素は各々が別の要素を多分に含んでいる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2035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9494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8014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5091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6524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6518212" y="0"/>
            <a:ext cx="2625757" cy="5143499"/>
            <a:chOff x="8690991" y="0"/>
            <a:chExt cx="3501009" cy="6857999"/>
          </a:xfrm>
        </p:grpSpPr>
        <p:sp>
          <p:nvSpPr>
            <p:cNvPr id="14" name="Google Shape;14;p3"/>
            <p:cNvSpPr/>
            <p:nvPr/>
          </p:nvSpPr>
          <p:spPr>
            <a:xfrm>
              <a:off x="10778807" y="5635180"/>
              <a:ext cx="372681" cy="372745"/>
            </a:xfrm>
            <a:custGeom>
              <a:avLst/>
              <a:gdLst/>
              <a:ahLst/>
              <a:cxnLst/>
              <a:rect l="l" t="t" r="r" b="b"/>
              <a:pathLst>
                <a:path w="372681" h="372745" extrusionOk="0">
                  <a:moveTo>
                    <a:pt x="372682" y="270256"/>
                  </a:moveTo>
                  <a:lnTo>
                    <a:pt x="372682" y="0"/>
                  </a:lnTo>
                  <a:lnTo>
                    <a:pt x="102426" y="0"/>
                  </a:lnTo>
                  <a:lnTo>
                    <a:pt x="0" y="104648"/>
                  </a:lnTo>
                  <a:lnTo>
                    <a:pt x="194120" y="104648"/>
                  </a:lnTo>
                  <a:lnTo>
                    <a:pt x="0" y="298767"/>
                  </a:lnTo>
                  <a:lnTo>
                    <a:pt x="73978" y="372745"/>
                  </a:lnTo>
                  <a:lnTo>
                    <a:pt x="268098" y="178626"/>
                  </a:lnTo>
                  <a:lnTo>
                    <a:pt x="268098" y="372745"/>
                  </a:lnTo>
                  <a:lnTo>
                    <a:pt x="372682" y="270256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11269726" y="6007290"/>
              <a:ext cx="570293" cy="570293"/>
            </a:xfrm>
            <a:custGeom>
              <a:avLst/>
              <a:gdLst/>
              <a:ahLst/>
              <a:cxnLst/>
              <a:rect l="l" t="t" r="r" b="b"/>
              <a:pathLst>
                <a:path w="570293" h="570293" extrusionOk="0">
                  <a:moveTo>
                    <a:pt x="570293" y="413575"/>
                  </a:moveTo>
                  <a:lnTo>
                    <a:pt x="570293" y="0"/>
                  </a:lnTo>
                  <a:lnTo>
                    <a:pt x="156781" y="0"/>
                  </a:lnTo>
                  <a:lnTo>
                    <a:pt x="0" y="160083"/>
                  </a:lnTo>
                  <a:lnTo>
                    <a:pt x="297053" y="160083"/>
                  </a:lnTo>
                  <a:lnTo>
                    <a:pt x="0" y="457073"/>
                  </a:lnTo>
                  <a:lnTo>
                    <a:pt x="113220" y="570293"/>
                  </a:lnTo>
                  <a:lnTo>
                    <a:pt x="410210" y="273304"/>
                  </a:lnTo>
                  <a:lnTo>
                    <a:pt x="410210" y="570293"/>
                  </a:lnTo>
                  <a:lnTo>
                    <a:pt x="570293" y="413575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10354436" y="4562347"/>
              <a:ext cx="570293" cy="570293"/>
            </a:xfrm>
            <a:custGeom>
              <a:avLst/>
              <a:gdLst/>
              <a:ahLst/>
              <a:cxnLst/>
              <a:rect l="l" t="t" r="r" b="b"/>
              <a:pathLst>
                <a:path w="570293" h="570293" extrusionOk="0">
                  <a:moveTo>
                    <a:pt x="570294" y="413512"/>
                  </a:moveTo>
                  <a:lnTo>
                    <a:pt x="570294" y="0"/>
                  </a:lnTo>
                  <a:lnTo>
                    <a:pt x="156782" y="0"/>
                  </a:lnTo>
                  <a:lnTo>
                    <a:pt x="0" y="160084"/>
                  </a:lnTo>
                  <a:lnTo>
                    <a:pt x="296990" y="160084"/>
                  </a:lnTo>
                  <a:lnTo>
                    <a:pt x="0" y="457073"/>
                  </a:lnTo>
                  <a:lnTo>
                    <a:pt x="113220" y="570294"/>
                  </a:lnTo>
                  <a:lnTo>
                    <a:pt x="410210" y="273241"/>
                  </a:lnTo>
                  <a:lnTo>
                    <a:pt x="410210" y="570294"/>
                  </a:lnTo>
                  <a:lnTo>
                    <a:pt x="570294" y="413512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0136822" y="2660523"/>
              <a:ext cx="1463992" cy="1464055"/>
            </a:xfrm>
            <a:custGeom>
              <a:avLst/>
              <a:gdLst/>
              <a:ahLst/>
              <a:cxnLst/>
              <a:rect l="l" t="t" r="r" b="b"/>
              <a:pathLst>
                <a:path w="1463992" h="1464055" extrusionOk="0">
                  <a:moveTo>
                    <a:pt x="0" y="410972"/>
                  </a:moveTo>
                  <a:lnTo>
                    <a:pt x="762445" y="410972"/>
                  </a:lnTo>
                  <a:lnTo>
                    <a:pt x="0" y="1173480"/>
                  </a:lnTo>
                  <a:lnTo>
                    <a:pt x="290576" y="1464056"/>
                  </a:lnTo>
                  <a:lnTo>
                    <a:pt x="1053021" y="701548"/>
                  </a:lnTo>
                  <a:lnTo>
                    <a:pt x="1053021" y="1464056"/>
                  </a:lnTo>
                  <a:lnTo>
                    <a:pt x="1463993" y="1061656"/>
                  </a:lnTo>
                  <a:lnTo>
                    <a:pt x="1463993" y="0"/>
                  </a:lnTo>
                  <a:lnTo>
                    <a:pt x="402399" y="0"/>
                  </a:lnTo>
                  <a:lnTo>
                    <a:pt x="0" y="410972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8690991" y="5697982"/>
              <a:ext cx="1464055" cy="1160017"/>
            </a:xfrm>
            <a:custGeom>
              <a:avLst/>
              <a:gdLst/>
              <a:ahLst/>
              <a:cxnLst/>
              <a:rect l="l" t="t" r="r" b="b"/>
              <a:pathLst>
                <a:path w="1464055" h="1160017" extrusionOk="0">
                  <a:moveTo>
                    <a:pt x="1363599" y="1160018"/>
                  </a:moveTo>
                  <a:lnTo>
                    <a:pt x="1464056" y="1061657"/>
                  </a:lnTo>
                  <a:lnTo>
                    <a:pt x="1464056" y="0"/>
                  </a:lnTo>
                  <a:lnTo>
                    <a:pt x="402399" y="0"/>
                  </a:lnTo>
                  <a:lnTo>
                    <a:pt x="0" y="410972"/>
                  </a:lnTo>
                  <a:lnTo>
                    <a:pt x="762508" y="410972"/>
                  </a:lnTo>
                  <a:lnTo>
                    <a:pt x="13462" y="1160018"/>
                  </a:lnTo>
                  <a:lnTo>
                    <a:pt x="594678" y="1160018"/>
                  </a:lnTo>
                  <a:lnTo>
                    <a:pt x="1053084" y="701548"/>
                  </a:lnTo>
                  <a:lnTo>
                    <a:pt x="1053084" y="1160018"/>
                  </a:lnTo>
                  <a:lnTo>
                    <a:pt x="1363599" y="1160018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8690991" y="0"/>
              <a:ext cx="907160" cy="628141"/>
            </a:xfrm>
            <a:custGeom>
              <a:avLst/>
              <a:gdLst/>
              <a:ahLst/>
              <a:cxnLst/>
              <a:rect l="l" t="t" r="r" b="b"/>
              <a:pathLst>
                <a:path w="907160" h="628141" extrusionOk="0">
                  <a:moveTo>
                    <a:pt x="180086" y="628142"/>
                  </a:moveTo>
                  <a:lnTo>
                    <a:pt x="652526" y="155702"/>
                  </a:lnTo>
                  <a:lnTo>
                    <a:pt x="652526" y="628142"/>
                  </a:lnTo>
                  <a:lnTo>
                    <a:pt x="907161" y="378841"/>
                  </a:lnTo>
                  <a:lnTo>
                    <a:pt x="907161" y="0"/>
                  </a:lnTo>
                  <a:lnTo>
                    <a:pt x="448119" y="0"/>
                  </a:lnTo>
                  <a:lnTo>
                    <a:pt x="0" y="448056"/>
                  </a:lnTo>
                  <a:lnTo>
                    <a:pt x="180086" y="628142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0993246" y="1977135"/>
              <a:ext cx="372745" cy="372745"/>
            </a:xfrm>
            <a:custGeom>
              <a:avLst/>
              <a:gdLst/>
              <a:ahLst/>
              <a:cxnLst/>
              <a:rect l="l" t="t" r="r" b="b"/>
              <a:pathLst>
                <a:path w="372745" h="372745" extrusionOk="0">
                  <a:moveTo>
                    <a:pt x="74041" y="372745"/>
                  </a:moveTo>
                  <a:lnTo>
                    <a:pt x="268097" y="178626"/>
                  </a:lnTo>
                  <a:lnTo>
                    <a:pt x="268097" y="372745"/>
                  </a:lnTo>
                  <a:lnTo>
                    <a:pt x="372745" y="270256"/>
                  </a:lnTo>
                  <a:lnTo>
                    <a:pt x="372745" y="0"/>
                  </a:lnTo>
                  <a:lnTo>
                    <a:pt x="102489" y="0"/>
                  </a:lnTo>
                  <a:lnTo>
                    <a:pt x="0" y="104648"/>
                  </a:lnTo>
                  <a:lnTo>
                    <a:pt x="194120" y="104648"/>
                  </a:lnTo>
                  <a:lnTo>
                    <a:pt x="0" y="298768"/>
                  </a:lnTo>
                  <a:lnTo>
                    <a:pt x="74041" y="372745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9723056" y="2038413"/>
              <a:ext cx="570293" cy="570293"/>
            </a:xfrm>
            <a:custGeom>
              <a:avLst/>
              <a:gdLst/>
              <a:ahLst/>
              <a:cxnLst/>
              <a:rect l="l" t="t" r="r" b="b"/>
              <a:pathLst>
                <a:path w="570293" h="570293" extrusionOk="0">
                  <a:moveTo>
                    <a:pt x="0" y="160083"/>
                  </a:moveTo>
                  <a:lnTo>
                    <a:pt x="296990" y="160083"/>
                  </a:lnTo>
                  <a:lnTo>
                    <a:pt x="0" y="457136"/>
                  </a:lnTo>
                  <a:lnTo>
                    <a:pt x="113221" y="570294"/>
                  </a:lnTo>
                  <a:lnTo>
                    <a:pt x="410211" y="273304"/>
                  </a:lnTo>
                  <a:lnTo>
                    <a:pt x="410211" y="570294"/>
                  </a:lnTo>
                  <a:lnTo>
                    <a:pt x="570294" y="413576"/>
                  </a:lnTo>
                  <a:lnTo>
                    <a:pt x="570294" y="0"/>
                  </a:lnTo>
                  <a:lnTo>
                    <a:pt x="156718" y="0"/>
                  </a:lnTo>
                  <a:lnTo>
                    <a:pt x="0" y="160083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317478" y="4575683"/>
              <a:ext cx="874521" cy="907097"/>
            </a:xfrm>
            <a:custGeom>
              <a:avLst/>
              <a:gdLst/>
              <a:ahLst/>
              <a:cxnLst/>
              <a:rect l="l" t="t" r="r" b="b"/>
              <a:pathLst>
                <a:path w="874521" h="907097" extrusionOk="0">
                  <a:moveTo>
                    <a:pt x="874522" y="689737"/>
                  </a:moveTo>
                  <a:lnTo>
                    <a:pt x="874522" y="0"/>
                  </a:lnTo>
                  <a:lnTo>
                    <a:pt x="249301" y="0"/>
                  </a:lnTo>
                  <a:lnTo>
                    <a:pt x="0" y="254635"/>
                  </a:lnTo>
                  <a:lnTo>
                    <a:pt x="472440" y="254635"/>
                  </a:lnTo>
                  <a:lnTo>
                    <a:pt x="0" y="727075"/>
                  </a:lnTo>
                  <a:lnTo>
                    <a:pt x="180022" y="907097"/>
                  </a:lnTo>
                  <a:lnTo>
                    <a:pt x="652463" y="434658"/>
                  </a:lnTo>
                  <a:lnTo>
                    <a:pt x="652463" y="907097"/>
                  </a:lnTo>
                  <a:lnTo>
                    <a:pt x="874522" y="689737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1894439" y="2176017"/>
              <a:ext cx="297560" cy="570293"/>
            </a:xfrm>
            <a:custGeom>
              <a:avLst/>
              <a:gdLst/>
              <a:ahLst/>
              <a:cxnLst/>
              <a:rect l="l" t="t" r="r" b="b"/>
              <a:pathLst>
                <a:path w="297560" h="570293" extrusionOk="0">
                  <a:moveTo>
                    <a:pt x="0" y="160084"/>
                  </a:moveTo>
                  <a:lnTo>
                    <a:pt x="297053" y="160084"/>
                  </a:lnTo>
                  <a:lnTo>
                    <a:pt x="0" y="457073"/>
                  </a:lnTo>
                  <a:lnTo>
                    <a:pt x="113220" y="570294"/>
                  </a:lnTo>
                  <a:lnTo>
                    <a:pt x="297561" y="385953"/>
                  </a:lnTo>
                  <a:lnTo>
                    <a:pt x="297561" y="0"/>
                  </a:lnTo>
                  <a:lnTo>
                    <a:pt x="156781" y="0"/>
                  </a:lnTo>
                  <a:lnTo>
                    <a:pt x="0" y="160084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728263" y="955738"/>
              <a:ext cx="372681" cy="372745"/>
            </a:xfrm>
            <a:custGeom>
              <a:avLst/>
              <a:gdLst/>
              <a:ahLst/>
              <a:cxnLst/>
              <a:rect l="l" t="t" r="r" b="b"/>
              <a:pathLst>
                <a:path w="372681" h="372745" extrusionOk="0">
                  <a:moveTo>
                    <a:pt x="0" y="104648"/>
                  </a:moveTo>
                  <a:lnTo>
                    <a:pt x="194056" y="104648"/>
                  </a:lnTo>
                  <a:lnTo>
                    <a:pt x="0" y="298768"/>
                  </a:lnTo>
                  <a:lnTo>
                    <a:pt x="73914" y="372745"/>
                  </a:lnTo>
                  <a:lnTo>
                    <a:pt x="268033" y="178626"/>
                  </a:lnTo>
                  <a:lnTo>
                    <a:pt x="268033" y="372745"/>
                  </a:lnTo>
                  <a:lnTo>
                    <a:pt x="372681" y="270256"/>
                  </a:lnTo>
                  <a:lnTo>
                    <a:pt x="372681" y="0"/>
                  </a:lnTo>
                  <a:lnTo>
                    <a:pt x="102426" y="0"/>
                  </a:lnTo>
                  <a:lnTo>
                    <a:pt x="0" y="104648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9051543" y="4234053"/>
              <a:ext cx="907098" cy="907097"/>
            </a:xfrm>
            <a:custGeom>
              <a:avLst/>
              <a:gdLst/>
              <a:ahLst/>
              <a:cxnLst/>
              <a:rect l="l" t="t" r="r" b="b"/>
              <a:pathLst>
                <a:path w="907098" h="907097" extrusionOk="0">
                  <a:moveTo>
                    <a:pt x="907098" y="657796"/>
                  </a:moveTo>
                  <a:lnTo>
                    <a:pt x="907098" y="0"/>
                  </a:lnTo>
                  <a:lnTo>
                    <a:pt x="249301" y="0"/>
                  </a:lnTo>
                  <a:lnTo>
                    <a:pt x="0" y="254635"/>
                  </a:lnTo>
                  <a:lnTo>
                    <a:pt x="472440" y="254635"/>
                  </a:lnTo>
                  <a:lnTo>
                    <a:pt x="0" y="727075"/>
                  </a:lnTo>
                  <a:lnTo>
                    <a:pt x="180023" y="907097"/>
                  </a:lnTo>
                  <a:lnTo>
                    <a:pt x="652463" y="434721"/>
                  </a:lnTo>
                  <a:lnTo>
                    <a:pt x="652463" y="907097"/>
                  </a:lnTo>
                  <a:lnTo>
                    <a:pt x="907098" y="657796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10139426" y="0"/>
              <a:ext cx="2052573" cy="2052573"/>
            </a:xfrm>
            <a:custGeom>
              <a:avLst/>
              <a:gdLst/>
              <a:ahLst/>
              <a:cxnLst/>
              <a:rect l="l" t="t" r="r" b="b"/>
              <a:pathLst>
                <a:path w="2052573" h="2052573" extrusionOk="0">
                  <a:moveTo>
                    <a:pt x="1069022" y="576136"/>
                  </a:moveTo>
                  <a:lnTo>
                    <a:pt x="0" y="1645158"/>
                  </a:lnTo>
                  <a:lnTo>
                    <a:pt x="407416" y="2052574"/>
                  </a:lnTo>
                  <a:lnTo>
                    <a:pt x="1476439" y="983552"/>
                  </a:lnTo>
                  <a:lnTo>
                    <a:pt x="1476439" y="2052574"/>
                  </a:lnTo>
                  <a:lnTo>
                    <a:pt x="2052574" y="1488440"/>
                  </a:lnTo>
                  <a:lnTo>
                    <a:pt x="2052574" y="0"/>
                  </a:lnTo>
                  <a:lnTo>
                    <a:pt x="564134" y="0"/>
                  </a:lnTo>
                  <a:lnTo>
                    <a:pt x="0" y="576136"/>
                  </a:lnTo>
                  <a:lnTo>
                    <a:pt x="1069022" y="576136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839575" y="3815651"/>
              <a:ext cx="352425" cy="372745"/>
            </a:xfrm>
            <a:custGeom>
              <a:avLst/>
              <a:gdLst/>
              <a:ahLst/>
              <a:cxnLst/>
              <a:rect l="l" t="t" r="r" b="b"/>
              <a:pathLst>
                <a:path w="352425" h="372745" extrusionOk="0">
                  <a:moveTo>
                    <a:pt x="73978" y="372745"/>
                  </a:moveTo>
                  <a:lnTo>
                    <a:pt x="268097" y="178626"/>
                  </a:lnTo>
                  <a:lnTo>
                    <a:pt x="268097" y="372745"/>
                  </a:lnTo>
                  <a:lnTo>
                    <a:pt x="352425" y="290132"/>
                  </a:lnTo>
                  <a:lnTo>
                    <a:pt x="352425" y="0"/>
                  </a:lnTo>
                  <a:lnTo>
                    <a:pt x="102426" y="0"/>
                  </a:lnTo>
                  <a:lnTo>
                    <a:pt x="0" y="104648"/>
                  </a:lnTo>
                  <a:lnTo>
                    <a:pt x="194119" y="104648"/>
                  </a:lnTo>
                  <a:lnTo>
                    <a:pt x="0" y="298767"/>
                  </a:lnTo>
                  <a:lnTo>
                    <a:pt x="73978" y="372745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8979661" y="1889632"/>
              <a:ext cx="372681" cy="372681"/>
            </a:xfrm>
            <a:custGeom>
              <a:avLst/>
              <a:gdLst/>
              <a:ahLst/>
              <a:cxnLst/>
              <a:rect l="l" t="t" r="r" b="b"/>
              <a:pathLst>
                <a:path w="372681" h="372681" extrusionOk="0">
                  <a:moveTo>
                    <a:pt x="372682" y="270256"/>
                  </a:moveTo>
                  <a:lnTo>
                    <a:pt x="372682" y="0"/>
                  </a:lnTo>
                  <a:lnTo>
                    <a:pt x="102426" y="0"/>
                  </a:lnTo>
                  <a:lnTo>
                    <a:pt x="0" y="104585"/>
                  </a:lnTo>
                  <a:lnTo>
                    <a:pt x="194119" y="104585"/>
                  </a:lnTo>
                  <a:lnTo>
                    <a:pt x="0" y="298704"/>
                  </a:lnTo>
                  <a:lnTo>
                    <a:pt x="73978" y="372682"/>
                  </a:lnTo>
                  <a:lnTo>
                    <a:pt x="268097" y="178562"/>
                  </a:lnTo>
                  <a:lnTo>
                    <a:pt x="268097" y="372682"/>
                  </a:lnTo>
                  <a:lnTo>
                    <a:pt x="372682" y="270256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690991" y="2678810"/>
              <a:ext cx="907160" cy="907097"/>
            </a:xfrm>
            <a:custGeom>
              <a:avLst/>
              <a:gdLst/>
              <a:ahLst/>
              <a:cxnLst/>
              <a:rect l="l" t="t" r="r" b="b"/>
              <a:pathLst>
                <a:path w="907160" h="907097" extrusionOk="0">
                  <a:moveTo>
                    <a:pt x="180086" y="907098"/>
                  </a:moveTo>
                  <a:lnTo>
                    <a:pt x="652526" y="434658"/>
                  </a:lnTo>
                  <a:lnTo>
                    <a:pt x="652526" y="907098"/>
                  </a:lnTo>
                  <a:lnTo>
                    <a:pt x="907161" y="657797"/>
                  </a:lnTo>
                  <a:lnTo>
                    <a:pt x="907161" y="0"/>
                  </a:lnTo>
                  <a:lnTo>
                    <a:pt x="249365" y="0"/>
                  </a:lnTo>
                  <a:lnTo>
                    <a:pt x="0" y="254635"/>
                  </a:lnTo>
                  <a:lnTo>
                    <a:pt x="472440" y="254635"/>
                  </a:lnTo>
                  <a:lnTo>
                    <a:pt x="0" y="727075"/>
                  </a:lnTo>
                  <a:lnTo>
                    <a:pt x="180086" y="907098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8690991" y="962215"/>
              <a:ext cx="570293" cy="570293"/>
            </a:xfrm>
            <a:custGeom>
              <a:avLst/>
              <a:gdLst/>
              <a:ahLst/>
              <a:cxnLst/>
              <a:rect l="l" t="t" r="r" b="b"/>
              <a:pathLst>
                <a:path w="570293" h="570293" extrusionOk="0">
                  <a:moveTo>
                    <a:pt x="113220" y="570294"/>
                  </a:moveTo>
                  <a:lnTo>
                    <a:pt x="410210" y="273241"/>
                  </a:lnTo>
                  <a:lnTo>
                    <a:pt x="410210" y="570294"/>
                  </a:lnTo>
                  <a:lnTo>
                    <a:pt x="570293" y="413512"/>
                  </a:lnTo>
                  <a:lnTo>
                    <a:pt x="570293" y="0"/>
                  </a:lnTo>
                  <a:lnTo>
                    <a:pt x="156781" y="0"/>
                  </a:lnTo>
                  <a:lnTo>
                    <a:pt x="0" y="160084"/>
                  </a:lnTo>
                  <a:lnTo>
                    <a:pt x="297052" y="160084"/>
                  </a:lnTo>
                  <a:lnTo>
                    <a:pt x="0" y="457073"/>
                  </a:lnTo>
                  <a:lnTo>
                    <a:pt x="113220" y="570294"/>
                  </a:lnTo>
                  <a:close/>
                </a:path>
              </a:pathLst>
            </a:custGeom>
            <a:solidFill>
              <a:srgbClr val="FFFFFF">
                <a:alpha val="184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" name="Google Shape;31;p3"/>
          <p:cNvSpPr txBox="1">
            <a:spLocks noGrp="1"/>
          </p:cNvSpPr>
          <p:nvPr>
            <p:ph type="ctrTitle"/>
          </p:nvPr>
        </p:nvSpPr>
        <p:spPr>
          <a:xfrm>
            <a:off x="855300" y="1669463"/>
            <a:ext cx="7433400" cy="139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855300" y="3166240"/>
            <a:ext cx="74334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61200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1"/>
          </p:nvPr>
        </p:nvSpPr>
        <p:spPr>
          <a:xfrm>
            <a:off x="855300" y="1755980"/>
            <a:ext cx="6120000" cy="26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➔"/>
              <a:defRPr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⇾"/>
              <a:defRPr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1"/>
          </p:nvPr>
        </p:nvSpPr>
        <p:spPr>
          <a:xfrm>
            <a:off x="855300" y="1755975"/>
            <a:ext cx="2315700" cy="301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➔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2"/>
          </p:nvPr>
        </p:nvSpPr>
        <p:spPr>
          <a:xfrm>
            <a:off x="3414199" y="1755975"/>
            <a:ext cx="2315700" cy="301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➔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3"/>
          </p:nvPr>
        </p:nvSpPr>
        <p:spPr>
          <a:xfrm>
            <a:off x="5973097" y="1755975"/>
            <a:ext cx="2315700" cy="301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➔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Subtle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rgbClr val="FFFFFF">
              <a:alpha val="1844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_1_1">
    <p:bg>
      <p:bgPr>
        <a:solidFill>
          <a:schemeClr val="accen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rgbClr val="000000">
              <a:alpha val="72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61200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755980"/>
            <a:ext cx="6120000" cy="26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➔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⇾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■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○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■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○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Montserrat Light"/>
              <a:buChar char="■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8" r:id="rId6"/>
    <p:sldLayoutId id="2147483659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kakulabo.com/post-667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media.bizmake.jp/method/howto-persona2021/" TargetMode="External"/><Relationship Id="rId4" Type="http://schemas.openxmlformats.org/officeDocument/2006/relationships/hyperlink" Target="https://www.phonogram.co.jp/column/post-4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oodpatch.com/blog/about-servicedesig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miro.com/templates/customer-journey-map/" TargetMode="External"/><Relationship Id="rId5" Type="http://schemas.openxmlformats.org/officeDocument/2006/relationships/hyperlink" Target="https://nijibox.jp/blog/customer-journey-map/" TargetMode="External"/><Relationship Id="rId4" Type="http://schemas.openxmlformats.org/officeDocument/2006/relationships/hyperlink" Target="https://www.innovation.co.jp/urumo/ux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.com/kawasagi9/n/n606e1ce1992b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soshi.com/archives/figma-for-beginner/" TargetMode="External"/><Relationship Id="rId5" Type="http://schemas.openxmlformats.org/officeDocument/2006/relationships/hyperlink" Target="https://www.figma.com/" TargetMode="External"/><Relationship Id="rId4" Type="http://schemas.openxmlformats.org/officeDocument/2006/relationships/hyperlink" Target="https://www.slideshare.net/ykazuki/20140326-uiux-diges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ishiirikie/praise-firs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tilly.jp/article/miro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achingdojo.jp/achievement/envisio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info.cookpad.com/corporate/philosophy" TargetMode="External"/><Relationship Id="rId4" Type="http://schemas.openxmlformats.org/officeDocument/2006/relationships/hyperlink" Target="https://about.linkedin.com/ja-jp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ijibox.jp/blog/newbusiness_idea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note.com/masatadokoro/n/n0bc4edf077a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ikakulabo.com/post-8291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slideshare.net/barrelbook/value-proposition-canvas-4220407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Let’s start</a:t>
            </a:r>
            <a:br>
              <a:rPr 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</a:br>
            <a:r>
              <a:rPr 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ideathon!!</a:t>
            </a:r>
            <a:endParaRPr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4" name="Google Shape;62;p11">
            <a:extLst>
              <a:ext uri="{FF2B5EF4-FFF2-40B4-BE49-F238E27FC236}">
                <a16:creationId xmlns:a16="http://schemas.microsoft.com/office/drawing/2014/main" id="{63F6A3B6-A00F-4A22-BFF8-A3FA80E6D926}"/>
              </a:ext>
            </a:extLst>
          </p:cNvPr>
          <p:cNvSpPr txBox="1">
            <a:spLocks/>
          </p:cNvSpPr>
          <p:nvPr/>
        </p:nvSpPr>
        <p:spPr>
          <a:xfrm>
            <a:off x="4165598" y="4237034"/>
            <a:ext cx="4157157" cy="40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ja-JP" sz="1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2021.08.31</a:t>
            </a:r>
            <a:endParaRPr lang="en-US" sz="12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C7BBEDFC-F728-4E3C-B718-0AE8B7FAAAB0}"/>
              </a:ext>
            </a:extLst>
          </p:cNvPr>
          <p:cNvSpPr txBox="1">
            <a:spLocks/>
          </p:cNvSpPr>
          <p:nvPr/>
        </p:nvSpPr>
        <p:spPr>
          <a:xfrm>
            <a:off x="4165598" y="4736977"/>
            <a:ext cx="4157157" cy="40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ja-JP" altLang="en-US" sz="1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協力：会津若松市　共催：会津大学、</a:t>
            </a:r>
            <a:r>
              <a:rPr lang="en-US" altLang="ja-JP" sz="1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TIS</a:t>
            </a:r>
            <a:r>
              <a:rPr lang="ja-JP" altLang="en-US" sz="1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株式会社</a:t>
            </a:r>
            <a:endParaRPr lang="en-US" sz="12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6" name="Google Shape;62;p11">
            <a:extLst>
              <a:ext uri="{FF2B5EF4-FFF2-40B4-BE49-F238E27FC236}">
                <a16:creationId xmlns:a16="http://schemas.microsoft.com/office/drawing/2014/main" id="{EA5F4D7C-2CFB-4314-8294-F4715EB34BC4}"/>
              </a:ext>
            </a:extLst>
          </p:cNvPr>
          <p:cNvSpPr txBox="1">
            <a:spLocks/>
          </p:cNvSpPr>
          <p:nvPr/>
        </p:nvSpPr>
        <p:spPr>
          <a:xfrm>
            <a:off x="4178594" y="4486466"/>
            <a:ext cx="4144161" cy="40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サービス開発エンジニア体験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(2021</a:t>
            </a:r>
            <a:r>
              <a:rPr lang="ja-JP" altLang="en-US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年度</a:t>
            </a:r>
            <a:r>
              <a:rPr lang="en-US" altLang="ja-JP" sz="1200" dirty="0">
                <a:latin typeface="游ゴシック" panose="020B0400000000000000" pitchFamily="50" charset="-128"/>
                <a:ea typeface="游ゴシック" panose="020B0400000000000000" pitchFamily="50" charset="-128"/>
              </a:rPr>
              <a:t>)</a:t>
            </a:r>
            <a:endParaRPr lang="en-US" sz="1200" dirty="0"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ターゲット・ペルソナ</a:t>
            </a:r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4770248" cy="708929"/>
          </a:xfrm>
        </p:spPr>
        <p:txBody>
          <a:bodyPr/>
          <a:lstStyle/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価値提供の対象</a:t>
            </a:r>
            <a:endParaRPr lang="en-US" altLang="ja-JP" sz="20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対象から仮設定した人物モデル</a:t>
            </a: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29A8C608-6592-4166-820D-BB63A58014E6}"/>
              </a:ext>
            </a:extLst>
          </p:cNvPr>
          <p:cNvSpPr txBox="1">
            <a:spLocks/>
          </p:cNvSpPr>
          <p:nvPr/>
        </p:nvSpPr>
        <p:spPr>
          <a:xfrm>
            <a:off x="1073960" y="2471531"/>
            <a:ext cx="5088301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“誰に”・“どんな人に” 対して 価値を提供するかを考える</a:t>
            </a:r>
            <a:endParaRPr lang="en-US" altLang="ja-JP" sz="1400" dirty="0"/>
          </a:p>
          <a:p>
            <a:pPr marL="127000" indent="0">
              <a:buNone/>
            </a:pPr>
            <a:r>
              <a:rPr lang="en-US" altLang="ja-JP" sz="1400" dirty="0"/>
              <a:t>(</a:t>
            </a:r>
            <a:r>
              <a:rPr lang="ja-JP" altLang="en-US" sz="1400" dirty="0"/>
              <a:t>そもそもターゲットユーザーが存在するかも調査が必要</a:t>
            </a:r>
            <a:r>
              <a:rPr lang="en-US" altLang="ja-JP" sz="1400" dirty="0"/>
              <a:t>)</a:t>
            </a:r>
            <a:endParaRPr lang="ja-JP" altLang="en-US" sz="1400" dirty="0"/>
          </a:p>
        </p:txBody>
      </p:sp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68498FD7-2DD5-478B-8BA2-8805F004ED0E}"/>
              </a:ext>
            </a:extLst>
          </p:cNvPr>
          <p:cNvSpPr txBox="1">
            <a:spLocks/>
          </p:cNvSpPr>
          <p:nvPr/>
        </p:nvSpPr>
        <p:spPr>
          <a:xfrm>
            <a:off x="1073960" y="3180460"/>
            <a:ext cx="7596154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明確なターゲット像を設定する！ペルソナシートの書き方とテンプレート</a:t>
            </a:r>
            <a:r>
              <a:rPr lang="en-US" altLang="ja-JP" sz="1400" dirty="0"/>
              <a:t>【</a:t>
            </a:r>
            <a:r>
              <a:rPr lang="ja-JP" altLang="en-US" sz="1400" dirty="0"/>
              <a:t>ダウンロード可</a:t>
            </a:r>
            <a:r>
              <a:rPr lang="en-US" altLang="ja-JP" sz="1400" dirty="0"/>
              <a:t>】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https://www.kikakulabo.com/post-6670/</a:t>
            </a:r>
            <a:br>
              <a:rPr lang="en-US" altLang="ja-JP" sz="200" dirty="0"/>
            </a:br>
            <a:br>
              <a:rPr lang="en-US" altLang="ja-JP" sz="300" dirty="0"/>
            </a:br>
            <a:r>
              <a:rPr lang="ja-JP" altLang="en-US" sz="1400" dirty="0"/>
              <a:t>「ペルソナ設定」って何？顧客ターゲットを絞りこむ３つのメリット。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https://www.phonogram.co.jp/column/post-4.html</a:t>
            </a:r>
            <a:br>
              <a:rPr lang="en-US" altLang="ja-JP" sz="600" dirty="0"/>
            </a:br>
            <a:endParaRPr lang="en-US" altLang="ja-JP" sz="600" dirty="0"/>
          </a:p>
          <a:p>
            <a:pPr marL="127000" indent="0">
              <a:buNone/>
            </a:pPr>
            <a:r>
              <a:rPr lang="en-US" altLang="ja-JP" sz="1400" dirty="0"/>
              <a:t>【2021</a:t>
            </a:r>
            <a:r>
              <a:rPr lang="ja-JP" altLang="en-US" sz="1400" dirty="0"/>
              <a:t>年版</a:t>
            </a:r>
            <a:r>
              <a:rPr lang="en-US" altLang="ja-JP" sz="1400" dirty="0"/>
              <a:t>】</a:t>
            </a:r>
            <a:r>
              <a:rPr lang="ja-JP" altLang="en-US" sz="1400" dirty="0"/>
              <a:t>ペルソナ設定の手法とコツ！ 従来通りでは失敗する？（テンプレート付）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/>
              <a:t> </a:t>
            </a:r>
            <a:r>
              <a:rPr lang="en-US" altLang="ja-JP" sz="1200" dirty="0">
                <a:hlinkClick r:id="rId5"/>
              </a:rPr>
              <a:t>https://media.bizmake.jp/method/howto-persona2021/</a:t>
            </a:r>
            <a:endParaRPr lang="en-US" altLang="ja-JP" sz="12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r>
              <a:rPr lang="ja-JP" altLang="en-US" sz="1400" dirty="0"/>
              <a:t>　</a:t>
            </a: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11281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UX</a:t>
            </a:r>
            <a:endParaRPr lang="ja-JP" altLang="en-US"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5202600" cy="708929"/>
          </a:xfrm>
        </p:spPr>
        <p:txBody>
          <a:bodyPr/>
          <a:lstStyle/>
          <a:p>
            <a:r>
              <a:rPr lang="ja-JP" altLang="en-US" sz="2000" dirty="0"/>
              <a:t>プロダクトを利用することでユーザーが得られる一連の体験、経験</a:t>
            </a:r>
            <a:endParaRPr lang="en-US" altLang="ja-JP" sz="2000" dirty="0"/>
          </a:p>
        </p:txBody>
      </p:sp>
      <p:sp>
        <p:nvSpPr>
          <p:cNvPr id="9" name="テキスト プレースホルダー 4">
            <a:extLst>
              <a:ext uri="{FF2B5EF4-FFF2-40B4-BE49-F238E27FC236}">
                <a16:creationId xmlns:a16="http://schemas.microsoft.com/office/drawing/2014/main" id="{773CD2EA-042B-4252-BC89-7579A2AD340D}"/>
              </a:ext>
            </a:extLst>
          </p:cNvPr>
          <p:cNvSpPr txBox="1">
            <a:spLocks/>
          </p:cNvSpPr>
          <p:nvPr/>
        </p:nvSpPr>
        <p:spPr>
          <a:xfrm>
            <a:off x="1073959" y="2411383"/>
            <a:ext cx="7342525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en-US" altLang="ja-JP" sz="1600" b="0" i="0" dirty="0">
                <a:solidFill>
                  <a:srgbClr val="333333"/>
                </a:solidFill>
                <a:effectLst/>
                <a:latin typeface="A+EqpB-游ゴシック体 Pr6N B"/>
              </a:rPr>
              <a:t>Goodpatch</a:t>
            </a:r>
            <a:r>
              <a:rPr lang="ja-JP" altLang="en-US" sz="1600" b="0" i="0" dirty="0">
                <a:solidFill>
                  <a:srgbClr val="333333"/>
                </a:solidFill>
                <a:effectLst/>
                <a:latin typeface="A+EqpB-游ゴシック体 Pr6N B"/>
              </a:rPr>
              <a:t>が考えるサービスデザインとは？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https://goodpatch.com/blog/about-servicedesign</a:t>
            </a:r>
            <a:br>
              <a:rPr lang="en-US" altLang="ja-JP" sz="800" dirty="0"/>
            </a:br>
            <a:br>
              <a:rPr lang="en-US" altLang="ja-JP" sz="800" dirty="0"/>
            </a:br>
            <a:r>
              <a:rPr lang="ja-JP" altLang="en-US" sz="1400" dirty="0"/>
              <a:t>ユーザーエクスペリエンス（</a:t>
            </a:r>
            <a:r>
              <a:rPr lang="en-US" altLang="ja-JP" sz="1400" dirty="0"/>
              <a:t>UX</a:t>
            </a:r>
            <a:r>
              <a:rPr lang="ja-JP" altLang="en-US" sz="1400" dirty="0"/>
              <a:t>）とは？最適化するための「共感」３ステップ</a:t>
            </a:r>
            <a:endParaRPr lang="en-US" altLang="ja-JP" sz="1400" dirty="0"/>
          </a:p>
          <a:p>
            <a:pPr marL="127000" indent="0">
              <a:buNone/>
            </a:pP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https://www.innovation.co.jp/urumo/ux/</a:t>
            </a:r>
            <a:endParaRPr lang="en-US" altLang="ja-JP" sz="800" dirty="0"/>
          </a:p>
          <a:p>
            <a:pPr marL="127000" indent="0">
              <a:buNone/>
            </a:pPr>
            <a:endParaRPr lang="en-US" altLang="ja-JP" sz="900" dirty="0"/>
          </a:p>
          <a:p>
            <a:pPr marL="127000" indent="0">
              <a:buNone/>
            </a:pPr>
            <a:r>
              <a:rPr lang="en-US" altLang="ja-JP" sz="1400" dirty="0"/>
              <a:t>【</a:t>
            </a:r>
            <a:r>
              <a:rPr lang="ja-JP" altLang="en-US" sz="1400" dirty="0"/>
              <a:t>初心者向け</a:t>
            </a:r>
            <a:r>
              <a:rPr lang="en-US" altLang="ja-JP" sz="1400" dirty="0"/>
              <a:t>】</a:t>
            </a:r>
            <a:r>
              <a:rPr lang="ja-JP" altLang="en-US" sz="1400" dirty="0"/>
              <a:t>カスタマージャーニーマップとは？作る目的から作り方までやさしく解説</a:t>
            </a:r>
            <a:br>
              <a:rPr lang="en-US" altLang="ja-JP" sz="1400" dirty="0"/>
            </a:br>
            <a:r>
              <a:rPr lang="ja-JP" altLang="en-US" sz="1200" dirty="0"/>
              <a:t>　</a:t>
            </a:r>
            <a:r>
              <a:rPr lang="en-US" altLang="ja-JP" sz="1200" dirty="0"/>
              <a:t> </a:t>
            </a:r>
            <a:r>
              <a:rPr lang="en-US" altLang="ja-JP" sz="1200" dirty="0">
                <a:hlinkClick r:id="rId5"/>
              </a:rPr>
              <a:t>https://nijibox.jp/blog/customer-journey-map/</a:t>
            </a:r>
            <a:br>
              <a:rPr lang="en-US" altLang="ja-JP" sz="1200" dirty="0"/>
            </a:br>
            <a:endParaRPr lang="en-US" altLang="ja-JP" sz="1200" dirty="0"/>
          </a:p>
          <a:p>
            <a:pPr marL="127000" indent="0">
              <a:buNone/>
            </a:pPr>
            <a:r>
              <a:rPr lang="ja-JP" altLang="en-US" sz="1400" dirty="0"/>
              <a:t>  </a:t>
            </a:r>
            <a:r>
              <a:rPr lang="en-US" altLang="ja-JP" sz="1400" dirty="0"/>
              <a:t>Customer Journey Map Template - Miro</a:t>
            </a:r>
            <a:br>
              <a:rPr lang="en-US" altLang="ja-JP" sz="1400" dirty="0"/>
            </a:br>
            <a:r>
              <a:rPr lang="en-US" altLang="ja-JP" sz="1400" dirty="0"/>
              <a:t>  </a:t>
            </a:r>
            <a:r>
              <a:rPr lang="en-US" altLang="ja-JP" sz="1200" dirty="0"/>
              <a:t>   </a:t>
            </a:r>
            <a:r>
              <a:rPr lang="en-US" altLang="ja-JP" sz="1200" dirty="0">
                <a:hlinkClick r:id="rId6"/>
              </a:rPr>
              <a:t>https://miro.com/templates/customer-journey-map/</a:t>
            </a:r>
            <a:endParaRPr lang="en-US" altLang="ja-JP" sz="12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br>
              <a:rPr lang="en-US" altLang="ja-JP" sz="1400" dirty="0"/>
            </a:br>
            <a:r>
              <a:rPr lang="ja-JP" altLang="en-US" sz="1400" dirty="0"/>
              <a:t>　</a:t>
            </a: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1490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/>
              <a:t>UI</a:t>
            </a:r>
            <a:endParaRPr lang="ja-JP" altLang="en-US" dirty="0"/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4770248" cy="708929"/>
          </a:xfrm>
        </p:spPr>
        <p:txBody>
          <a:bodyPr/>
          <a:lstStyle/>
          <a:p>
            <a:r>
              <a:rPr lang="ja-JP" altLang="en-US" sz="2000" dirty="0"/>
              <a:t>ユーザーとの接点になる部分</a:t>
            </a:r>
            <a:endParaRPr lang="en-US" altLang="ja-JP" sz="2000" dirty="0"/>
          </a:p>
          <a:p>
            <a:r>
              <a:rPr lang="ja-JP" altLang="en-US" sz="2000" dirty="0"/>
              <a:t>ユーザーの目に触れる全て</a:t>
            </a:r>
            <a:endParaRPr lang="en-US" altLang="ja-JP" sz="2000" dirty="0"/>
          </a:p>
        </p:txBody>
      </p:sp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68498FD7-2DD5-478B-8BA2-8805F004ED0E}"/>
              </a:ext>
            </a:extLst>
          </p:cNvPr>
          <p:cNvSpPr txBox="1">
            <a:spLocks/>
          </p:cNvSpPr>
          <p:nvPr/>
        </p:nvSpPr>
        <p:spPr>
          <a:xfrm>
            <a:off x="1073960" y="2378765"/>
            <a:ext cx="7214740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デザイン思考とサービスデザインと</a:t>
            </a:r>
            <a:r>
              <a:rPr lang="en-US" altLang="ja-JP" sz="1400" dirty="0"/>
              <a:t>UX</a:t>
            </a:r>
            <a:r>
              <a:rPr lang="ja-JP" altLang="en-US" sz="1400" dirty="0"/>
              <a:t>デザインと</a:t>
            </a:r>
            <a:r>
              <a:rPr lang="en-US" altLang="ja-JP" sz="1400" dirty="0"/>
              <a:t>UI</a:t>
            </a:r>
            <a:r>
              <a:rPr lang="ja-JP" altLang="en-US" sz="1400" dirty="0"/>
              <a:t>デザインの違い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https://note.com/kawasagi9/n/n606e1ce1992b</a:t>
            </a:r>
            <a:br>
              <a:rPr lang="en-US" altLang="ja-JP" sz="800" dirty="0"/>
            </a:br>
            <a:br>
              <a:rPr lang="en-US" altLang="ja-JP" sz="800" dirty="0"/>
            </a:br>
            <a:r>
              <a:rPr lang="en-US" altLang="ja-JP" sz="1400" dirty="0"/>
              <a:t>UI</a:t>
            </a:r>
            <a:r>
              <a:rPr lang="ja-JP" altLang="en-US" sz="1400" dirty="0"/>
              <a:t>デザインと</a:t>
            </a:r>
            <a:r>
              <a:rPr lang="en-US" altLang="ja-JP" sz="1400" dirty="0"/>
              <a:t>UX</a:t>
            </a:r>
            <a:r>
              <a:rPr lang="ja-JP" altLang="en-US" sz="1400" dirty="0"/>
              <a:t>の超基礎「</a:t>
            </a:r>
            <a:r>
              <a:rPr lang="en-US" altLang="ja-JP" sz="1400" dirty="0"/>
              <a:t>UI Design &amp; UX for ENGINEER</a:t>
            </a:r>
            <a:r>
              <a:rPr lang="ja-JP" altLang="en-US" sz="1400" dirty="0"/>
              <a:t>」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https://www.slideshare.net/ykazuki/20140326-uiux-digest</a:t>
            </a:r>
            <a:endParaRPr lang="en-US" altLang="ja-JP" sz="800" dirty="0"/>
          </a:p>
          <a:p>
            <a:pPr marL="127000" indent="0">
              <a:buNone/>
            </a:pPr>
            <a:endParaRPr lang="en-US" altLang="ja-JP" sz="900" dirty="0"/>
          </a:p>
          <a:p>
            <a:pPr marL="127000" indent="0">
              <a:buNone/>
            </a:pPr>
            <a:r>
              <a:rPr lang="en-US" altLang="ja-JP" sz="1400" dirty="0"/>
              <a:t>Figma(interface design tool)</a:t>
            </a:r>
            <a:br>
              <a:rPr lang="en-US" altLang="ja-JP" sz="1400" dirty="0"/>
            </a:br>
            <a:r>
              <a:rPr lang="ja-JP" altLang="en-US" sz="1200" dirty="0"/>
              <a:t>　</a:t>
            </a:r>
            <a:r>
              <a:rPr lang="en-US" altLang="ja-JP" sz="1200" dirty="0"/>
              <a:t> </a:t>
            </a:r>
            <a:r>
              <a:rPr lang="en-US" altLang="ja-JP" sz="1200" dirty="0">
                <a:hlinkClick r:id="rId5"/>
              </a:rPr>
              <a:t>https://www.figma.com/</a:t>
            </a:r>
            <a:br>
              <a:rPr lang="en-US" altLang="ja-JP" sz="800" dirty="0"/>
            </a:br>
            <a:br>
              <a:rPr lang="en-US" altLang="ja-JP" sz="800" dirty="0"/>
            </a:br>
            <a:r>
              <a:rPr lang="ja-JP" altLang="en-US" sz="1400" dirty="0"/>
              <a:t>初心者向け！実例で学ぶデザインツール</a:t>
            </a:r>
            <a:r>
              <a:rPr lang="en-US" altLang="ja-JP" sz="1400" dirty="0"/>
              <a:t>Figma</a:t>
            </a:r>
            <a:r>
              <a:rPr lang="ja-JP" altLang="en-US" sz="1400" dirty="0"/>
              <a:t>の使い方</a:t>
            </a:r>
            <a:br>
              <a:rPr lang="en-US" altLang="ja-JP" sz="1400" dirty="0"/>
            </a:br>
            <a:r>
              <a:rPr lang="ja-JP" altLang="en-US" sz="1200" dirty="0"/>
              <a:t>　</a:t>
            </a:r>
            <a:r>
              <a:rPr lang="en-US" altLang="ja-JP" sz="1200" dirty="0">
                <a:hlinkClick r:id="rId6"/>
              </a:rPr>
              <a:t>https://yososhi.com/archives/figma-for-beginner/</a:t>
            </a:r>
            <a:br>
              <a:rPr lang="en-US" altLang="ja-JP" sz="1200" dirty="0"/>
            </a:br>
            <a:br>
              <a:rPr lang="en-US" altLang="ja-JP" sz="1400" dirty="0"/>
            </a:br>
            <a:endParaRPr lang="en-US" altLang="ja-JP" sz="1400" dirty="0"/>
          </a:p>
          <a:p>
            <a:pPr marL="127000" indent="0">
              <a:buNone/>
            </a:pPr>
            <a:br>
              <a:rPr lang="en-US" altLang="ja-JP" sz="1400" dirty="0"/>
            </a:b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04110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>
            <a:spLocks noGrp="1"/>
          </p:cNvSpPr>
          <p:nvPr>
            <p:ph type="ctrTitle"/>
          </p:nvPr>
        </p:nvSpPr>
        <p:spPr>
          <a:xfrm>
            <a:off x="855300" y="1669463"/>
            <a:ext cx="7433400" cy="139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プレイズ・ファースト</a:t>
            </a:r>
            <a:endParaRPr lang="en-US"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5938F45-3D5B-42CE-8E7B-412920A9D6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>
                <a:latin typeface="Noto Sans JP Bold" panose="020B0800000000000000" pitchFamily="34" charset="-128"/>
                <a:ea typeface="Noto Sans JP Bold" panose="020B0800000000000000" pitchFamily="34" charset="-128"/>
                <a:hlinkClick r:id="rId3"/>
              </a:rPr>
              <a:t>https://www.slideshare.net/ishiirikie/praise-first</a:t>
            </a:r>
            <a:endParaRPr lang="en-US" altLang="ja-JP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endParaRPr lang="ja-JP" altLang="en-US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grpSp>
        <p:nvGrpSpPr>
          <p:cNvPr id="6" name="Google Shape;827;p50">
            <a:extLst>
              <a:ext uri="{FF2B5EF4-FFF2-40B4-BE49-F238E27FC236}">
                <a16:creationId xmlns:a16="http://schemas.microsoft.com/office/drawing/2014/main" id="{E3BADF92-90D1-443E-91EF-78CDBDFC906C}"/>
              </a:ext>
            </a:extLst>
          </p:cNvPr>
          <p:cNvGrpSpPr/>
          <p:nvPr/>
        </p:nvGrpSpPr>
        <p:grpSpPr>
          <a:xfrm>
            <a:off x="7224020" y="2126537"/>
            <a:ext cx="979075" cy="942726"/>
            <a:chOff x="5975075" y="2327500"/>
            <a:chExt cx="420100" cy="388350"/>
          </a:xfrm>
          <a:solidFill>
            <a:schemeClr val="accent1"/>
          </a:solidFill>
        </p:grpSpPr>
        <p:sp>
          <p:nvSpPr>
            <p:cNvPr id="7" name="Google Shape;828;p50">
              <a:extLst>
                <a:ext uri="{FF2B5EF4-FFF2-40B4-BE49-F238E27FC236}">
                  <a16:creationId xmlns:a16="http://schemas.microsoft.com/office/drawing/2014/main" id="{B24A6614-6766-48D8-B777-4C26AFA13137}"/>
                </a:ext>
              </a:extLst>
            </p:cNvPr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8" name="Google Shape;829;p50">
              <a:extLst>
                <a:ext uri="{FF2B5EF4-FFF2-40B4-BE49-F238E27FC236}">
                  <a16:creationId xmlns:a16="http://schemas.microsoft.com/office/drawing/2014/main" id="{0A666189-00A3-4BEF-80B8-DE87056ABD18}"/>
                </a:ext>
              </a:extLst>
            </p:cNvPr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>
            <a:spLocks noGrp="1"/>
          </p:cNvSpPr>
          <p:nvPr>
            <p:ph type="ctrTitle"/>
          </p:nvPr>
        </p:nvSpPr>
        <p:spPr>
          <a:xfrm>
            <a:off x="855300" y="1669463"/>
            <a:ext cx="7433400" cy="139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アイデアの可視化</a:t>
            </a:r>
            <a:endParaRPr lang="en-US"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1"/>
          </p:nvPr>
        </p:nvSpPr>
        <p:spPr>
          <a:xfrm>
            <a:off x="855300" y="3166240"/>
            <a:ext cx="74334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ja-JP" altLang="en-US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ツール：</a:t>
            </a:r>
            <a:r>
              <a:rPr lang="en-US" altLang="ja-JP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Miro(</a:t>
            </a:r>
            <a:r>
              <a:rPr lang="en-US" altLang="ja-JP" dirty="0">
                <a:latin typeface="Noto Sans JP Bold" panose="020B0800000000000000" pitchFamily="34" charset="-128"/>
                <a:ea typeface="Noto Sans JP Bold" panose="020B0800000000000000" pitchFamily="34" charset="-128"/>
                <a:hlinkClick r:id="rId3"/>
              </a:rPr>
              <a:t>https://miro.com/</a:t>
            </a:r>
            <a:r>
              <a:rPr lang="en-US" altLang="ja-JP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ja-JP" altLang="en-US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機能と使い方：</a:t>
            </a:r>
            <a:r>
              <a:rPr lang="en-US" altLang="ja-JP" dirty="0">
                <a:latin typeface="Noto Sans JP Bold" panose="020B0800000000000000" pitchFamily="34" charset="-128"/>
                <a:ea typeface="Noto Sans JP Bold" panose="020B0800000000000000" pitchFamily="34" charset="-128"/>
                <a:hlinkClick r:id="rId4"/>
              </a:rPr>
              <a:t>https://utilly.jp/article/miro/</a:t>
            </a:r>
            <a:endParaRPr lang="en-US" altLang="ja-JP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grpSp>
        <p:nvGrpSpPr>
          <p:cNvPr id="4" name="Google Shape;844;p50">
            <a:extLst>
              <a:ext uri="{FF2B5EF4-FFF2-40B4-BE49-F238E27FC236}">
                <a16:creationId xmlns:a16="http://schemas.microsoft.com/office/drawing/2014/main" id="{47160DC8-10F7-425A-8891-DC42E30176A5}"/>
              </a:ext>
            </a:extLst>
          </p:cNvPr>
          <p:cNvGrpSpPr/>
          <p:nvPr/>
        </p:nvGrpSpPr>
        <p:grpSpPr>
          <a:xfrm>
            <a:off x="5959190" y="2369363"/>
            <a:ext cx="984949" cy="652975"/>
            <a:chOff x="3241525" y="3039450"/>
            <a:chExt cx="494600" cy="312625"/>
          </a:xfrm>
          <a:solidFill>
            <a:schemeClr val="accent1"/>
          </a:solidFill>
        </p:grpSpPr>
        <p:sp>
          <p:nvSpPr>
            <p:cNvPr id="5" name="Google Shape;845;p50">
              <a:extLst>
                <a:ext uri="{FF2B5EF4-FFF2-40B4-BE49-F238E27FC236}">
                  <a16:creationId xmlns:a16="http://schemas.microsoft.com/office/drawing/2014/main" id="{5A2A975E-E4D9-447D-8CE2-FCBAC581812E}"/>
                </a:ext>
              </a:extLst>
            </p:cNvPr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6" name="Google Shape;846;p50">
              <a:extLst>
                <a:ext uri="{FF2B5EF4-FFF2-40B4-BE49-F238E27FC236}">
                  <a16:creationId xmlns:a16="http://schemas.microsoft.com/office/drawing/2014/main" id="{0E05437D-EC4E-4D4A-8FDE-91992F2ABBF1}"/>
                </a:ext>
              </a:extLst>
            </p:cNvPr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8085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4"/>
          <p:cNvPicPr preferRelativeResize="0"/>
          <p:nvPr/>
        </p:nvPicPr>
        <p:blipFill rotWithShape="1">
          <a:blip r:embed="rId3">
            <a:alphaModFix/>
          </a:blip>
          <a:srcRect t="6596" b="36785"/>
          <a:stretch/>
        </p:blipFill>
        <p:spPr>
          <a:xfrm>
            <a:off x="3087749" y="2"/>
            <a:ext cx="6056262" cy="5143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906" y="0"/>
                </a:moveTo>
                <a:lnTo>
                  <a:pt x="5472" y="5331"/>
                </a:lnTo>
                <a:lnTo>
                  <a:pt x="13873" y="5331"/>
                </a:lnTo>
                <a:lnTo>
                  <a:pt x="0" y="21600"/>
                </a:lnTo>
                <a:lnTo>
                  <a:pt x="21590" y="21600"/>
                </a:lnTo>
                <a:lnTo>
                  <a:pt x="21600" y="0"/>
                </a:lnTo>
                <a:lnTo>
                  <a:pt x="9906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4" name="Google Shape;214;p24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rgbClr val="FCEE21">
              <a:alpha val="469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9" name="Google Shape;389;p37">
            <a:extLst>
              <a:ext uri="{FF2B5EF4-FFF2-40B4-BE49-F238E27FC236}">
                <a16:creationId xmlns:a16="http://schemas.microsoft.com/office/drawing/2014/main" id="{9CAD55F0-C834-4653-8C57-8958A8FF5092}"/>
              </a:ext>
            </a:extLst>
          </p:cNvPr>
          <p:cNvSpPr txBox="1">
            <a:spLocks/>
          </p:cNvSpPr>
          <p:nvPr/>
        </p:nvSpPr>
        <p:spPr>
          <a:xfrm>
            <a:off x="215607" y="1816038"/>
            <a:ext cx="6741784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rtan Thin"/>
              <a:buNone/>
              <a:defRPr sz="3600" b="0" i="0" u="none" strike="noStrike" cap="none">
                <a:solidFill>
                  <a:schemeClr val="dk1"/>
                </a:solidFill>
                <a:latin typeface="Spartan Thin"/>
                <a:ea typeface="Spartan Thin"/>
                <a:cs typeface="Spartan Thin"/>
                <a:sym typeface="Spartan Thin"/>
              </a:defRPr>
            </a:lvl9pPr>
          </a:lstStyle>
          <a:p>
            <a:r>
              <a:rPr lang="en-US" altLang="ja-JP" sz="5400" dirty="0">
                <a:solidFill>
                  <a:schemeClr val="accent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Create Exciting Future!!</a:t>
            </a:r>
            <a:endParaRPr lang="en-US" sz="5400" dirty="0">
              <a:solidFill>
                <a:schemeClr val="accent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13" name="Google Shape;390;p37">
            <a:extLst>
              <a:ext uri="{FF2B5EF4-FFF2-40B4-BE49-F238E27FC236}">
                <a16:creationId xmlns:a16="http://schemas.microsoft.com/office/drawing/2014/main" id="{80852A25-A1CD-4EB3-B74F-472BC5F5D0F1}"/>
              </a:ext>
            </a:extLst>
          </p:cNvPr>
          <p:cNvSpPr txBox="1">
            <a:spLocks/>
          </p:cNvSpPr>
          <p:nvPr/>
        </p:nvSpPr>
        <p:spPr>
          <a:xfrm>
            <a:off x="902149" y="3390503"/>
            <a:ext cx="6880817" cy="14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➔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⇾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ontserrat Light"/>
              <a:buChar char="■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○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■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●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Light"/>
              <a:buChar char="○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Montserrat Light"/>
              <a:buChar char="■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indent="0">
              <a:buFont typeface="Montserrat Light"/>
              <a:buNone/>
            </a:pPr>
            <a:r>
              <a:rPr lang="en-US" sz="2800" b="1" dirty="0">
                <a:highlight>
                  <a:schemeClr val="accent1"/>
                </a:highlight>
                <a:latin typeface="Noto Sans JP Bold" panose="020B0800000000000000" pitchFamily="34" charset="-128"/>
                <a:ea typeface="Noto Sans JP Bold" panose="020B0800000000000000" pitchFamily="34" charset="-128"/>
              </a:rPr>
              <a:t>Any questions?</a:t>
            </a:r>
          </a:p>
          <a:p>
            <a:pPr marL="0" indent="0">
              <a:buFont typeface="Montserrat Light"/>
              <a:buNone/>
            </a:pPr>
            <a:endParaRPr lang="en-US" sz="1600" b="1" dirty="0">
              <a:highlight>
                <a:schemeClr val="accent1"/>
              </a:highlight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marL="0" indent="0">
              <a:buFont typeface="Montserrat Light"/>
              <a:buNone/>
            </a:pPr>
            <a:r>
              <a:rPr lang="en-US" sz="28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#</a:t>
            </a:r>
            <a:r>
              <a:rPr lang="en-US" altLang="ja-JP" sz="28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2021</a:t>
            </a:r>
            <a:r>
              <a:rPr lang="ja-JP" altLang="en-US" sz="28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年度サービス開発エンジニア体験</a:t>
            </a:r>
            <a:endParaRPr lang="en-US" sz="28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0" name="Google Shape;1440;p5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1" name="Google Shape;1441;p53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800" b="1" i="0" u="none" strike="noStrike" kern="0" cap="none" spc="0" normalizeH="0" baseline="0" noProof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42" name="Google Shape;1442;p53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443" name="Google Shape;1443;p53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444" name="Google Shape;1444;p53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45" name="Google Shape;1445;p53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6" name="Google Shape;1446;p53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447" name="Google Shape;1447;p53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48" name="Google Shape;1448;p53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9" name="Google Shape;1449;p53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450" name="Google Shape;1450;p53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51" name="Google Shape;1451;p53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2" name="Google Shape;1452;p53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453" name="Google Shape;1453;p53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434343"/>
                    </a:solidFill>
                    <a:effectLst/>
                    <a:uLnTx/>
                    <a:uFillTx/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kumimoji="0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54" name="Google Shape;1454;p53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43434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7"/>
          <p:cNvPicPr preferRelativeResize="0"/>
          <p:nvPr/>
        </p:nvPicPr>
        <p:blipFill rotWithShape="1">
          <a:blip r:embed="rId3">
            <a:alphaModFix/>
          </a:blip>
          <a:srcRect l="100000" t="14414" r="100000" b="29059"/>
          <a:stretch/>
        </p:blipFill>
        <p:spPr>
          <a:xfrm>
            <a:off x="3087749" y="2"/>
            <a:ext cx="6056262" cy="5143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906" y="0"/>
                </a:moveTo>
                <a:lnTo>
                  <a:pt x="5472" y="5331"/>
                </a:lnTo>
                <a:lnTo>
                  <a:pt x="13873" y="5331"/>
                </a:lnTo>
                <a:lnTo>
                  <a:pt x="0" y="21600"/>
                </a:lnTo>
                <a:lnTo>
                  <a:pt x="21590" y="21600"/>
                </a:lnTo>
                <a:lnTo>
                  <a:pt x="21600" y="0"/>
                </a:lnTo>
                <a:lnTo>
                  <a:pt x="9906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9" name="Google Shape;149;p17"/>
          <p:cNvSpPr/>
          <p:nvPr/>
        </p:nvSpPr>
        <p:spPr>
          <a:xfrm>
            <a:off x="3096674" y="0"/>
            <a:ext cx="6047327" cy="5135737"/>
          </a:xfrm>
          <a:custGeom>
            <a:avLst/>
            <a:gdLst/>
            <a:ahLst/>
            <a:cxnLst/>
            <a:rect l="l" t="t" r="r" b="b"/>
            <a:pathLst>
              <a:path w="8063103" h="6847649" extrusionOk="0">
                <a:moveTo>
                  <a:pt x="3697478" y="0"/>
                </a:moveTo>
                <a:lnTo>
                  <a:pt x="2042795" y="1689926"/>
                </a:lnTo>
                <a:lnTo>
                  <a:pt x="5178235" y="1689926"/>
                </a:lnTo>
                <a:lnTo>
                  <a:pt x="0" y="6847650"/>
                </a:lnTo>
                <a:lnTo>
                  <a:pt x="2412429" y="6847650"/>
                </a:lnTo>
                <a:lnTo>
                  <a:pt x="6373178" y="2884869"/>
                </a:lnTo>
                <a:lnTo>
                  <a:pt x="6373178" y="6020308"/>
                </a:lnTo>
                <a:lnTo>
                  <a:pt x="8063103" y="4365625"/>
                </a:lnTo>
                <a:lnTo>
                  <a:pt x="8063103" y="0"/>
                </a:lnTo>
                <a:lnTo>
                  <a:pt x="3697478" y="0"/>
                </a:lnTo>
                <a:close/>
              </a:path>
            </a:pathLst>
          </a:custGeom>
          <a:solidFill>
            <a:srgbClr val="FCEE21">
              <a:alpha val="469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 txBox="1">
            <a:spLocks noGrp="1"/>
          </p:cNvSpPr>
          <p:nvPr>
            <p:ph type="ctrTitle" idx="4294967295"/>
          </p:nvPr>
        </p:nvSpPr>
        <p:spPr>
          <a:xfrm>
            <a:off x="855300" y="1882300"/>
            <a:ext cx="5247326" cy="109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7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こんにちは</a:t>
            </a:r>
            <a:r>
              <a:rPr lang="en" sz="72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!</a:t>
            </a:r>
            <a:endParaRPr sz="72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4294967295"/>
          </p:nvPr>
        </p:nvSpPr>
        <p:spPr>
          <a:xfrm>
            <a:off x="1250099" y="3300270"/>
            <a:ext cx="3675300" cy="12262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800" b="1" dirty="0">
                <a:highlight>
                  <a:schemeClr val="accent1"/>
                </a:highlight>
                <a:latin typeface="Noto Sans JP Bold" panose="020B0800000000000000" pitchFamily="34" charset="-128"/>
                <a:ea typeface="Noto Sans JP Bold" panose="020B0800000000000000" pitchFamily="34" charset="-128"/>
              </a:rPr>
              <a:t>緊張していますか？</a:t>
            </a:r>
            <a:endParaRPr lang="en-US" altLang="ja-JP" sz="1800" b="1" dirty="0">
              <a:highlight>
                <a:schemeClr val="accent1"/>
              </a:highlight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highlight>
                <a:schemeClr val="accent1"/>
              </a:highlight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highlight>
                <a:schemeClr val="accent1"/>
              </a:highlight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</p:txBody>
      </p:sp>
      <p:sp>
        <p:nvSpPr>
          <p:cNvPr id="152" name="Google Shape;152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2"/>
          <p:cNvSpPr txBox="1">
            <a:spLocks noGrp="1"/>
          </p:cNvSpPr>
          <p:nvPr>
            <p:ph type="title" idx="4294967295"/>
          </p:nvPr>
        </p:nvSpPr>
        <p:spPr>
          <a:xfrm>
            <a:off x="558199" y="780642"/>
            <a:ext cx="61200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ロードマップ</a:t>
            </a:r>
            <a:endParaRPr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460" name="Google Shape;460;p4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461" name="Google Shape;461;p42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42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3" name="Google Shape;463;p42"/>
          <p:cNvGrpSpPr/>
          <p:nvPr/>
        </p:nvGrpSpPr>
        <p:grpSpPr>
          <a:xfrm>
            <a:off x="1786339" y="2008201"/>
            <a:ext cx="473400" cy="473400"/>
            <a:chOff x="1786339" y="1703401"/>
            <a:chExt cx="473400" cy="473400"/>
          </a:xfrm>
        </p:grpSpPr>
        <p:sp>
          <p:nvSpPr>
            <p:cNvPr id="464" name="Google Shape;464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65" name="Google Shape;465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sz="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66" name="Google Shape;466;p42"/>
          <p:cNvGrpSpPr/>
          <p:nvPr/>
        </p:nvGrpSpPr>
        <p:grpSpPr>
          <a:xfrm>
            <a:off x="3128414" y="589722"/>
            <a:ext cx="1634265" cy="1638819"/>
            <a:chOff x="3883742" y="1772729"/>
            <a:chExt cx="334744" cy="334744"/>
          </a:xfrm>
        </p:grpSpPr>
        <p:sp>
          <p:nvSpPr>
            <p:cNvPr id="467" name="Google Shape;467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3984064" y="1802748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69" name="Google Shape;469;p42"/>
          <p:cNvGrpSpPr/>
          <p:nvPr/>
        </p:nvGrpSpPr>
        <p:grpSpPr>
          <a:xfrm>
            <a:off x="5842489" y="2008201"/>
            <a:ext cx="473400" cy="473400"/>
            <a:chOff x="5842489" y="1703401"/>
            <a:chExt cx="473400" cy="473400"/>
          </a:xfrm>
        </p:grpSpPr>
        <p:sp>
          <p:nvSpPr>
            <p:cNvPr id="470" name="Google Shape;470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5</a:t>
              </a:r>
              <a:endParaRPr sz="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72" name="Google Shape;472;p42"/>
          <p:cNvGrpSpPr/>
          <p:nvPr/>
        </p:nvGrpSpPr>
        <p:grpSpPr>
          <a:xfrm>
            <a:off x="6880814" y="3881100"/>
            <a:ext cx="473400" cy="473400"/>
            <a:chOff x="6880814" y="3576300"/>
            <a:chExt cx="473400" cy="473400"/>
          </a:xfrm>
        </p:grpSpPr>
        <p:sp>
          <p:nvSpPr>
            <p:cNvPr id="473" name="Google Shape;473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74" name="Google Shape;474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75" name="Google Shape;475;p42"/>
          <p:cNvGrpSpPr/>
          <p:nvPr/>
        </p:nvGrpSpPr>
        <p:grpSpPr>
          <a:xfrm>
            <a:off x="4852739" y="3881100"/>
            <a:ext cx="473400" cy="473400"/>
            <a:chOff x="4852739" y="3576300"/>
            <a:chExt cx="473400" cy="473400"/>
          </a:xfrm>
        </p:grpSpPr>
        <p:sp>
          <p:nvSpPr>
            <p:cNvPr id="476" name="Google Shape;476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77" name="Google Shape;477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78" name="Google Shape;478;p42"/>
          <p:cNvGrpSpPr/>
          <p:nvPr/>
        </p:nvGrpSpPr>
        <p:grpSpPr>
          <a:xfrm>
            <a:off x="2824664" y="3881100"/>
            <a:ext cx="473400" cy="473400"/>
            <a:chOff x="2824664" y="3576300"/>
            <a:chExt cx="473400" cy="473400"/>
          </a:xfrm>
        </p:grpSpPr>
        <p:sp>
          <p:nvSpPr>
            <p:cNvPr id="479" name="Google Shape;479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80" name="Google Shape;480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sz="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36" name="Google Shape;468;p38">
            <a:extLst>
              <a:ext uri="{FF2B5EF4-FFF2-40B4-BE49-F238E27FC236}">
                <a16:creationId xmlns:a16="http://schemas.microsoft.com/office/drawing/2014/main" id="{3E466CFC-B94B-4EEB-B2A3-554793B1A90F}"/>
              </a:ext>
            </a:extLst>
          </p:cNvPr>
          <p:cNvSpPr txBox="1"/>
          <p:nvPr/>
        </p:nvSpPr>
        <p:spPr>
          <a:xfrm>
            <a:off x="1117936" y="1518383"/>
            <a:ext cx="181020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キックオフ（</a:t>
            </a:r>
            <a:r>
              <a:rPr kumimoji="0" lang="en-US" altLang="ja-JP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1</a:t>
            </a: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時間）</a:t>
            </a:r>
            <a:endParaRPr kumimoji="0" lang="en-US" altLang="ja-JP" sz="1200" b="1" i="0" u="sng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地域課題の説明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チームビルディング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  <p:sp>
        <p:nvSpPr>
          <p:cNvPr id="37" name="Google Shape;469;p38">
            <a:extLst>
              <a:ext uri="{FF2B5EF4-FFF2-40B4-BE49-F238E27FC236}">
                <a16:creationId xmlns:a16="http://schemas.microsoft.com/office/drawing/2014/main" id="{510E4775-2BDE-445E-9D29-80380634F20E}"/>
              </a:ext>
            </a:extLst>
          </p:cNvPr>
          <p:cNvSpPr txBox="1"/>
          <p:nvPr/>
        </p:nvSpPr>
        <p:spPr>
          <a:xfrm>
            <a:off x="3091350" y="1524063"/>
            <a:ext cx="1919527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300" b="1" i="0" u="sng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アイデアソン（</a:t>
            </a:r>
            <a:r>
              <a:rPr kumimoji="0" lang="en-US" altLang="ja-JP" sz="1300" b="1" i="0" u="sng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1</a:t>
            </a:r>
            <a:r>
              <a:rPr kumimoji="0" lang="ja-JP" altLang="en-US" sz="1300" b="1" i="0" u="sng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日）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アイデア検討</a:t>
            </a:r>
            <a:endParaRPr kumimoji="0" lang="en-US" altLang="ja-JP" sz="1300" b="0" i="0" u="none" strike="noStrike" kern="0" cap="none" spc="0" normalizeH="0" baseline="0" noProof="0" dirty="0">
              <a:ln>
                <a:noFill/>
              </a:ln>
              <a:solidFill>
                <a:srgbClr val="454F5B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チーム紹介</a:t>
            </a:r>
            <a:r>
              <a:rPr kumimoji="0" lang="en-US" altLang="ja-JP" sz="1300" b="0" i="0" u="none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/</a:t>
            </a:r>
            <a:r>
              <a:rPr kumimoji="0" lang="ja-JP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454F5B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アイデア発表</a:t>
            </a:r>
            <a:endParaRPr kumimoji="0" lang="en-US" altLang="ja-JP" sz="1300" b="0" i="0" u="none" strike="noStrike" kern="0" cap="none" spc="0" normalizeH="0" baseline="0" noProof="0" dirty="0">
              <a:ln>
                <a:noFill/>
              </a:ln>
              <a:solidFill>
                <a:srgbClr val="454F5B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ja-JP" sz="1300" b="0" i="0" u="none" strike="noStrike" kern="0" cap="none" spc="0" normalizeH="0" baseline="0" noProof="0" dirty="0">
              <a:ln>
                <a:noFill/>
              </a:ln>
              <a:solidFill>
                <a:srgbClr val="454F5B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  <p:sp>
        <p:nvSpPr>
          <p:cNvPr id="38" name="Google Shape;470;p38">
            <a:extLst>
              <a:ext uri="{FF2B5EF4-FFF2-40B4-BE49-F238E27FC236}">
                <a16:creationId xmlns:a16="http://schemas.microsoft.com/office/drawing/2014/main" id="{D3CD6E06-D85D-4DC1-B150-21D8D581EF80}"/>
              </a:ext>
            </a:extLst>
          </p:cNvPr>
          <p:cNvSpPr txBox="1"/>
          <p:nvPr/>
        </p:nvSpPr>
        <p:spPr>
          <a:xfrm>
            <a:off x="5035262" y="1524063"/>
            <a:ext cx="214930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ハッカソン（</a:t>
            </a:r>
            <a:r>
              <a:rPr kumimoji="0" lang="en-US" altLang="ja-JP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2</a:t>
            </a: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日）</a:t>
            </a:r>
            <a:endParaRPr kumimoji="0" lang="en-US" altLang="ja-JP" sz="1200" b="1" i="0" u="sng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ハッキング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中間発表、最終発表、講評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  <p:sp>
        <p:nvSpPr>
          <p:cNvPr id="39" name="Google Shape;471;p38">
            <a:extLst>
              <a:ext uri="{FF2B5EF4-FFF2-40B4-BE49-F238E27FC236}">
                <a16:creationId xmlns:a16="http://schemas.microsoft.com/office/drawing/2014/main" id="{479F6677-16BC-477B-A7D9-D141DD31AD7E}"/>
              </a:ext>
            </a:extLst>
          </p:cNvPr>
          <p:cNvSpPr txBox="1"/>
          <p:nvPr/>
        </p:nvSpPr>
        <p:spPr>
          <a:xfrm>
            <a:off x="2129022" y="4424612"/>
            <a:ext cx="188658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アイデア準備（</a:t>
            </a:r>
            <a:r>
              <a:rPr kumimoji="0" lang="en-US" altLang="ja-JP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1</a:t>
            </a: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週間）</a:t>
            </a:r>
            <a:endParaRPr kumimoji="0" lang="en-US" altLang="ja-JP" sz="1200" b="1" i="0" u="sng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地域課題の調査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アイデアの準備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  <p:sp>
        <p:nvSpPr>
          <p:cNvPr id="40" name="Google Shape;472;p38">
            <a:extLst>
              <a:ext uri="{FF2B5EF4-FFF2-40B4-BE49-F238E27FC236}">
                <a16:creationId xmlns:a16="http://schemas.microsoft.com/office/drawing/2014/main" id="{0AEDD64A-441D-4531-B7A1-FBC9F1FF4A28}"/>
              </a:ext>
            </a:extLst>
          </p:cNvPr>
          <p:cNvSpPr txBox="1"/>
          <p:nvPr/>
        </p:nvSpPr>
        <p:spPr>
          <a:xfrm>
            <a:off x="4209018" y="4424612"/>
            <a:ext cx="176084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開発準備（</a:t>
            </a:r>
            <a:r>
              <a:rPr kumimoji="0" lang="en-US" altLang="ja-JP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2</a:t>
            </a: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週間）</a:t>
            </a:r>
            <a:endParaRPr kumimoji="0" lang="en-US" altLang="ja-JP" sz="1200" b="1" i="0" u="sng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技術調査</a:t>
            </a: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/</a:t>
            </a: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学習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希望があれば勉強会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  <p:sp>
        <p:nvSpPr>
          <p:cNvPr id="41" name="Google Shape;473;p38">
            <a:extLst>
              <a:ext uri="{FF2B5EF4-FFF2-40B4-BE49-F238E27FC236}">
                <a16:creationId xmlns:a16="http://schemas.microsoft.com/office/drawing/2014/main" id="{F2CD26D0-AA5C-454C-A4E7-5090EA770FE9}"/>
              </a:ext>
            </a:extLst>
          </p:cNvPr>
          <p:cNvSpPr txBox="1"/>
          <p:nvPr/>
        </p:nvSpPr>
        <p:spPr>
          <a:xfrm>
            <a:off x="6208531" y="4405032"/>
            <a:ext cx="181796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ja-JP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MVP</a:t>
            </a:r>
            <a:r>
              <a:rPr kumimoji="0" lang="ja-JP" altLang="en-US" sz="1200" b="1" i="0" u="sng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開発</a:t>
            </a:r>
            <a:endParaRPr kumimoji="0" lang="en-US" altLang="ja-JP" sz="1200" b="1" i="0" u="sng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希望者は開発を継続可能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Montserrat"/>
                <a:sym typeface="Montserrat"/>
              </a:rPr>
              <a:t>サポーターズがサポート</a:t>
            </a: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ja-JP" sz="12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89AF20C-2319-49CE-87FD-9B2D1EC13B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Google Shape;478;p39">
            <a:extLst>
              <a:ext uri="{FF2B5EF4-FFF2-40B4-BE49-F238E27FC236}">
                <a16:creationId xmlns:a16="http://schemas.microsoft.com/office/drawing/2014/main" id="{EBC0FA2A-758A-4887-A1F8-7E9B2B9D7174}"/>
              </a:ext>
            </a:extLst>
          </p:cNvPr>
          <p:cNvSpPr txBox="1">
            <a:spLocks/>
          </p:cNvSpPr>
          <p:nvPr/>
        </p:nvSpPr>
        <p:spPr>
          <a:xfrm>
            <a:off x="324366" y="870962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altLang="ja-JP" sz="3600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1</a:t>
            </a:r>
            <a:r>
              <a:rPr lang="ja-JP" altLang="en-US" sz="3600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日のスケジュール🎉</a:t>
            </a:r>
            <a:endParaRPr lang="en-US" sz="3600"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graphicFrame>
        <p:nvGraphicFramePr>
          <p:cNvPr id="4" name="Google Shape;480;p39">
            <a:extLst>
              <a:ext uri="{FF2B5EF4-FFF2-40B4-BE49-F238E27FC236}">
                <a16:creationId xmlns:a16="http://schemas.microsoft.com/office/drawing/2014/main" id="{DE6FF91D-D554-48B3-BC3A-3F91399E69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2022053"/>
              </p:ext>
            </p:extLst>
          </p:nvPr>
        </p:nvGraphicFramePr>
        <p:xfrm>
          <a:off x="139148" y="1980918"/>
          <a:ext cx="8890134" cy="10666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48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8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256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0342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9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10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11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12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13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14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15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16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17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18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19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20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21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22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342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800" b="0" dirty="0">
                          <a:solidFill>
                            <a:schemeClr val="tx1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開場</a:t>
                      </a: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800" b="0" dirty="0">
                          <a:solidFill>
                            <a:schemeClr val="tx1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昼休</a:t>
                      </a: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800" b="0" dirty="0">
                          <a:solidFill>
                            <a:schemeClr val="tx1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閉場</a:t>
                      </a: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342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ja-JP" altLang="en-US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アイデア検討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ja-JP"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342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ja-JP" altLang="en-US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インタビュー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342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ja-JP" altLang="en-US" sz="800" dirty="0">
                          <a:solidFill>
                            <a:schemeClr val="dk2"/>
                          </a:solidFill>
                          <a:latin typeface="游ゴシック" panose="020B0400000000000000" pitchFamily="50" charset="-128"/>
                          <a:ea typeface="游ゴシック" panose="020B0400000000000000" pitchFamily="50" charset="-128"/>
                          <a:cs typeface="Montserrat"/>
                          <a:sym typeface="Montserrat"/>
                        </a:rPr>
                        <a:t>懇親会</a:t>
                      </a:r>
                      <a:endParaRPr sz="800" dirty="0">
                        <a:solidFill>
                          <a:schemeClr val="dk2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chemeClr val="tx1"/>
                        </a:solidFill>
                        <a:latin typeface="游ゴシック" panose="020B0400000000000000" pitchFamily="50" charset="-128"/>
                        <a:ea typeface="游ゴシック" panose="020B0400000000000000" pitchFamily="50" charset="-128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5E7FF3E1-6E22-49FE-AF0D-C6A2120C339B}"/>
              </a:ext>
            </a:extLst>
          </p:cNvPr>
          <p:cNvSpPr txBox="1">
            <a:spLocks/>
          </p:cNvSpPr>
          <p:nvPr/>
        </p:nvSpPr>
        <p:spPr>
          <a:xfrm>
            <a:off x="227374" y="3305330"/>
            <a:ext cx="7761600" cy="1066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r>
              <a: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ビジョン、課題と解決案、ペルソナ、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UX</a:t>
            </a:r>
            <a:r>
              <a: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、</a:t>
            </a: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UI</a:t>
            </a:r>
            <a:r>
              <a: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をチームで検討し、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Arial"/>
              <a:sym typeface="Arial"/>
            </a:endParaRPr>
          </a:p>
          <a:p>
            <a:pPr marL="7620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r>
              <a: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繰り返しインタビューしてブラッシュアップ。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Arial"/>
              <a:sym typeface="Arial"/>
            </a:endParaRPr>
          </a:p>
          <a:p>
            <a:pPr marL="7620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tabLst/>
              <a:defRPr/>
            </a:pPr>
            <a:r>
              <a: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Arial"/>
                <a:sym typeface="Arial"/>
              </a:rPr>
              <a:t>最後に発表してください！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3863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ctrTitle" idx="4294967295"/>
          </p:nvPr>
        </p:nvSpPr>
        <p:spPr>
          <a:xfrm>
            <a:off x="769160" y="2792448"/>
            <a:ext cx="4185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000" dirty="0">
                <a:solidFill>
                  <a:schemeClr val="accent1"/>
                </a:solidFill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プロダクトを考える</a:t>
            </a:r>
            <a:endParaRPr sz="6000" dirty="0">
              <a:solidFill>
                <a:schemeClr val="accent1"/>
              </a:solidFill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178" name="Google Shape;178;p21"/>
          <p:cNvSpPr/>
          <p:nvPr/>
        </p:nvSpPr>
        <p:spPr>
          <a:xfrm>
            <a:off x="7100634" y="2768992"/>
            <a:ext cx="299435" cy="2859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9" name="Google Shape;179;p21"/>
          <p:cNvGrpSpPr/>
          <p:nvPr/>
        </p:nvGrpSpPr>
        <p:grpSpPr>
          <a:xfrm>
            <a:off x="6729277" y="1163325"/>
            <a:ext cx="1282897" cy="1283221"/>
            <a:chOff x="6654650" y="3665275"/>
            <a:chExt cx="409100" cy="409125"/>
          </a:xfrm>
        </p:grpSpPr>
        <p:sp>
          <p:nvSpPr>
            <p:cNvPr id="180" name="Google Shape;180;p2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82" name="Google Shape;182;p21"/>
          <p:cNvGrpSpPr/>
          <p:nvPr/>
        </p:nvGrpSpPr>
        <p:grpSpPr>
          <a:xfrm rot="1057084">
            <a:off x="5492412" y="2171969"/>
            <a:ext cx="847581" cy="847644"/>
            <a:chOff x="570875" y="4322250"/>
            <a:chExt cx="443300" cy="443325"/>
          </a:xfrm>
        </p:grpSpPr>
        <p:sp>
          <p:nvSpPr>
            <p:cNvPr id="183" name="Google Shape;183;p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7" name="Google Shape;187;p21"/>
          <p:cNvSpPr/>
          <p:nvPr/>
        </p:nvSpPr>
        <p:spPr>
          <a:xfrm rot="2466653">
            <a:off x="5587739" y="1412052"/>
            <a:ext cx="416017" cy="39722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1"/>
          <p:cNvSpPr/>
          <p:nvPr/>
        </p:nvSpPr>
        <p:spPr>
          <a:xfrm rot="-1609262">
            <a:off x="6196168" y="1662027"/>
            <a:ext cx="299386" cy="2858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21"/>
          <p:cNvSpPr/>
          <p:nvPr/>
        </p:nvSpPr>
        <p:spPr>
          <a:xfrm rot="2926333">
            <a:off x="8011550" y="1888492"/>
            <a:ext cx="224212" cy="21408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1"/>
          <p:cNvSpPr/>
          <p:nvPr/>
        </p:nvSpPr>
        <p:spPr>
          <a:xfrm rot="-1609177">
            <a:off x="7078483" y="454260"/>
            <a:ext cx="201978" cy="19285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5</a:t>
            </a:fld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C6E83455-4237-43FA-AAAF-97803AF3F8D4}"/>
              </a:ext>
            </a:extLst>
          </p:cNvPr>
          <p:cNvCxnSpPr>
            <a:cxnSpLocks/>
            <a:stCxn id="20" idx="2"/>
            <a:endCxn id="24" idx="3"/>
          </p:cNvCxnSpPr>
          <p:nvPr/>
        </p:nvCxnSpPr>
        <p:spPr>
          <a:xfrm flipH="1">
            <a:off x="3213356" y="1158941"/>
            <a:ext cx="1358597" cy="2071646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9" name="Google Shape;353;p34">
            <a:extLst>
              <a:ext uri="{FF2B5EF4-FFF2-40B4-BE49-F238E27FC236}">
                <a16:creationId xmlns:a16="http://schemas.microsoft.com/office/drawing/2014/main" id="{9A23CA35-F943-4A4D-9D04-F0B327C3527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20" name="Google Shape;318;p32">
            <a:extLst>
              <a:ext uri="{FF2B5EF4-FFF2-40B4-BE49-F238E27FC236}">
                <a16:creationId xmlns:a16="http://schemas.microsoft.com/office/drawing/2014/main" id="{38474197-9BDB-450A-B17E-A6ECFDEB3888}"/>
              </a:ext>
            </a:extLst>
          </p:cNvPr>
          <p:cNvSpPr txBox="1">
            <a:spLocks/>
          </p:cNvSpPr>
          <p:nvPr/>
        </p:nvSpPr>
        <p:spPr>
          <a:xfrm>
            <a:off x="3414103" y="165090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ja-JP" altLang="en-US" b="1" u="sng" dirty="0"/>
              <a:t>ビジョン</a:t>
            </a:r>
            <a:endParaRPr lang="en-US" b="1" u="sng" dirty="0"/>
          </a:p>
          <a:p>
            <a:pPr algn="ctr">
              <a:spcBef>
                <a:spcPts val="800"/>
              </a:spcBef>
              <a:spcAft>
                <a:spcPts val="800"/>
              </a:spcAft>
            </a:pPr>
            <a:r>
              <a:rPr lang="ja-JP" altLang="en-US" sz="1200" dirty="0"/>
              <a:t>どんな世界を作りたいか</a:t>
            </a:r>
            <a:br>
              <a:rPr lang="en-US" altLang="ja-JP" sz="1200" dirty="0"/>
            </a:br>
            <a:r>
              <a:rPr lang="ja-JP" altLang="en-US" sz="1200" dirty="0"/>
              <a:t>目指したい姿</a:t>
            </a:r>
            <a:endParaRPr lang="en-US" sz="1200" dirty="0"/>
          </a:p>
        </p:txBody>
      </p:sp>
      <p:sp>
        <p:nvSpPr>
          <p:cNvPr id="21" name="Google Shape;318;p32">
            <a:extLst>
              <a:ext uri="{FF2B5EF4-FFF2-40B4-BE49-F238E27FC236}">
                <a16:creationId xmlns:a16="http://schemas.microsoft.com/office/drawing/2014/main" id="{918FB56A-C5C8-4C9C-AC28-9999F1A23FAE}"/>
              </a:ext>
            </a:extLst>
          </p:cNvPr>
          <p:cNvSpPr txBox="1">
            <a:spLocks/>
          </p:cNvSpPr>
          <p:nvPr/>
        </p:nvSpPr>
        <p:spPr>
          <a:xfrm>
            <a:off x="897656" y="1387260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b="1" u="sng" dirty="0"/>
              <a:t>課題と解決案</a:t>
            </a:r>
          </a:p>
          <a:p>
            <a:pPr algn="ctr">
              <a:lnSpc>
                <a:spcPct val="150000"/>
              </a:lnSpc>
            </a:pPr>
            <a:r>
              <a:rPr lang="ja-JP" altLang="en-US" sz="1200" dirty="0"/>
              <a:t>どのような課題を抱えているのか</a:t>
            </a:r>
            <a:endParaRPr lang="en-US" altLang="ja-JP" sz="1200" dirty="0"/>
          </a:p>
          <a:p>
            <a:pPr algn="ctr"/>
            <a:r>
              <a:rPr lang="ja-JP" altLang="en-US" sz="1200" dirty="0"/>
              <a:t>どのような解決ができるか</a:t>
            </a:r>
            <a:endParaRPr lang="en-US" sz="1200" dirty="0"/>
          </a:p>
        </p:txBody>
      </p:sp>
      <p:sp>
        <p:nvSpPr>
          <p:cNvPr id="22" name="Google Shape;318;p32">
            <a:extLst>
              <a:ext uri="{FF2B5EF4-FFF2-40B4-BE49-F238E27FC236}">
                <a16:creationId xmlns:a16="http://schemas.microsoft.com/office/drawing/2014/main" id="{D1A5DDBD-D658-41D8-A3D0-C54EABEFAF7F}"/>
              </a:ext>
            </a:extLst>
          </p:cNvPr>
          <p:cNvSpPr txBox="1">
            <a:spLocks/>
          </p:cNvSpPr>
          <p:nvPr/>
        </p:nvSpPr>
        <p:spPr>
          <a:xfrm>
            <a:off x="5935606" y="1387260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b="1" u="sng" dirty="0"/>
              <a:t>価値</a:t>
            </a:r>
            <a:br>
              <a:rPr lang="en-US" altLang="ja-JP" sz="200" b="1" u="sng" dirty="0"/>
            </a:br>
            <a:endParaRPr lang="en-US" altLang="ja-JP" sz="200" b="1" u="sng" dirty="0"/>
          </a:p>
          <a:p>
            <a:pPr algn="ctr"/>
            <a:r>
              <a:rPr lang="ja-JP" altLang="en-US" sz="1200" dirty="0"/>
              <a:t>プロダクトによって誰を</a:t>
            </a:r>
            <a:br>
              <a:rPr lang="en-US" altLang="ja-JP" sz="1200" dirty="0"/>
            </a:br>
            <a:r>
              <a:rPr lang="ja-JP" altLang="en-US" sz="1200" dirty="0"/>
              <a:t>どんな状態にするのか</a:t>
            </a:r>
            <a:endParaRPr lang="en-US" sz="1200" dirty="0"/>
          </a:p>
        </p:txBody>
      </p:sp>
      <p:sp>
        <p:nvSpPr>
          <p:cNvPr id="23" name="Google Shape;318;p32">
            <a:extLst>
              <a:ext uri="{FF2B5EF4-FFF2-40B4-BE49-F238E27FC236}">
                <a16:creationId xmlns:a16="http://schemas.microsoft.com/office/drawing/2014/main" id="{22B9B738-938D-47F5-B8BD-C85E9B6C1964}"/>
              </a:ext>
            </a:extLst>
          </p:cNvPr>
          <p:cNvSpPr txBox="1">
            <a:spLocks/>
          </p:cNvSpPr>
          <p:nvPr/>
        </p:nvSpPr>
        <p:spPr>
          <a:xfrm>
            <a:off x="5935606" y="2733661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ja-JP" altLang="en-US" b="1" u="sng" dirty="0"/>
              <a:t>ターゲット・ペルソナ</a:t>
            </a:r>
            <a:br>
              <a:rPr lang="en-US" altLang="ja-JP" sz="200" b="1" u="sng" dirty="0"/>
            </a:br>
            <a:endParaRPr lang="en-US" altLang="ja-JP" sz="200" b="1" u="sng" dirty="0"/>
          </a:p>
          <a:p>
            <a:pPr algn="ctr"/>
            <a:r>
              <a:rPr lang="ja-JP" altLang="en-US" sz="1200" dirty="0"/>
              <a:t>価値提供の対象と</a:t>
            </a:r>
            <a:br>
              <a:rPr lang="en-US" altLang="ja-JP" sz="1200" dirty="0"/>
            </a:br>
            <a:r>
              <a:rPr lang="ja-JP" altLang="en-US" sz="1200" dirty="0"/>
              <a:t>対象から仮設定した人物モデル</a:t>
            </a:r>
            <a:endParaRPr lang="en-US" sz="1200" dirty="0"/>
          </a:p>
        </p:txBody>
      </p:sp>
      <p:sp>
        <p:nvSpPr>
          <p:cNvPr id="24" name="Google Shape;318;p32">
            <a:extLst>
              <a:ext uri="{FF2B5EF4-FFF2-40B4-BE49-F238E27FC236}">
                <a16:creationId xmlns:a16="http://schemas.microsoft.com/office/drawing/2014/main" id="{5A4C8BC3-231F-483B-8792-E673649D31E3}"/>
              </a:ext>
            </a:extLst>
          </p:cNvPr>
          <p:cNvSpPr txBox="1">
            <a:spLocks/>
          </p:cNvSpPr>
          <p:nvPr/>
        </p:nvSpPr>
        <p:spPr>
          <a:xfrm>
            <a:off x="897656" y="2733661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u="sng" dirty="0"/>
              <a:t>UI</a:t>
            </a:r>
          </a:p>
          <a:p>
            <a:pPr algn="ctr"/>
            <a:r>
              <a:rPr lang="ja-JP" altLang="en-US" sz="1200" dirty="0"/>
              <a:t>ユーザーとの接点になる部分</a:t>
            </a:r>
            <a:br>
              <a:rPr lang="en-US" altLang="ja-JP" sz="1200" dirty="0"/>
            </a:br>
            <a:r>
              <a:rPr lang="ja-JP" altLang="en-US" sz="1200" dirty="0"/>
              <a:t>ユーザーの目に触れる全て</a:t>
            </a:r>
            <a:endParaRPr lang="en-US" altLang="ja-JP" sz="1200" dirty="0"/>
          </a:p>
          <a:p>
            <a:pPr algn="ctr">
              <a:lnSpc>
                <a:spcPct val="150000"/>
              </a:lnSpc>
            </a:pPr>
            <a:endParaRPr lang="en-US" altLang="ja-JP" sz="1200" dirty="0"/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249FAECE-4B53-4A99-845C-D799952645AE}"/>
              </a:ext>
            </a:extLst>
          </p:cNvPr>
          <p:cNvCxnSpPr>
            <a:stCxn id="20" idx="1"/>
            <a:endCxn id="21" idx="0"/>
          </p:cNvCxnSpPr>
          <p:nvPr/>
        </p:nvCxnSpPr>
        <p:spPr>
          <a:xfrm flipH="1">
            <a:off x="2055506" y="662016"/>
            <a:ext cx="1358597" cy="725244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53CC6136-D1F3-4C11-9C2A-D3CE325BFEAF}"/>
              </a:ext>
            </a:extLst>
          </p:cNvPr>
          <p:cNvCxnSpPr>
            <a:cxnSpLocks/>
            <a:stCxn id="20" idx="2"/>
            <a:endCxn id="23" idx="1"/>
          </p:cNvCxnSpPr>
          <p:nvPr/>
        </p:nvCxnSpPr>
        <p:spPr>
          <a:xfrm>
            <a:off x="4571953" y="1158941"/>
            <a:ext cx="1363653" cy="2071646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9FAD6B87-B739-45A8-BE9D-8908640895F9}"/>
              </a:ext>
            </a:extLst>
          </p:cNvPr>
          <p:cNvCxnSpPr>
            <a:cxnSpLocks/>
            <a:stCxn id="22" idx="0"/>
            <a:endCxn id="20" idx="3"/>
          </p:cNvCxnSpPr>
          <p:nvPr/>
        </p:nvCxnSpPr>
        <p:spPr>
          <a:xfrm flipH="1" flipV="1">
            <a:off x="5729803" y="662016"/>
            <a:ext cx="1363653" cy="725244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6F577708-F024-433C-9C50-A4140A4459EB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3213356" y="1884186"/>
            <a:ext cx="2722250" cy="0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46C255F6-1CAD-405A-9C2B-8DE0CE202930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>
            <a:off x="3213356" y="1884186"/>
            <a:ext cx="2722250" cy="1346401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77631A6A-73B4-41A8-9EA8-B457F2D30AD2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>
            <a:off x="2055506" y="2381111"/>
            <a:ext cx="0" cy="352550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253F7BC9-9CA4-4125-B474-C1076964FF05}"/>
              </a:ext>
            </a:extLst>
          </p:cNvPr>
          <p:cNvCxnSpPr>
            <a:cxnSpLocks/>
            <a:stCxn id="24" idx="3"/>
            <a:endCxn id="23" idx="1"/>
          </p:cNvCxnSpPr>
          <p:nvPr/>
        </p:nvCxnSpPr>
        <p:spPr>
          <a:xfrm>
            <a:off x="3213356" y="3230587"/>
            <a:ext cx="2722250" cy="0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A8A2B612-D846-4EC8-BD2E-B6012BBDE568}"/>
              </a:ext>
            </a:extLst>
          </p:cNvPr>
          <p:cNvCxnSpPr>
            <a:cxnSpLocks/>
            <a:stCxn id="24" idx="3"/>
            <a:endCxn id="22" idx="1"/>
          </p:cNvCxnSpPr>
          <p:nvPr/>
        </p:nvCxnSpPr>
        <p:spPr>
          <a:xfrm flipV="1">
            <a:off x="3213356" y="1884186"/>
            <a:ext cx="2722250" cy="1346401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6A6622AC-D0A8-40B2-BC74-8C2AFA670FB2}"/>
              </a:ext>
            </a:extLst>
          </p:cNvPr>
          <p:cNvCxnSpPr>
            <a:cxnSpLocks/>
            <a:stCxn id="23" idx="0"/>
            <a:endCxn id="22" idx="2"/>
          </p:cNvCxnSpPr>
          <p:nvPr/>
        </p:nvCxnSpPr>
        <p:spPr>
          <a:xfrm flipV="1">
            <a:off x="7093456" y="2381111"/>
            <a:ext cx="0" cy="352550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5" name="Google Shape;318;p32">
            <a:extLst>
              <a:ext uri="{FF2B5EF4-FFF2-40B4-BE49-F238E27FC236}">
                <a16:creationId xmlns:a16="http://schemas.microsoft.com/office/drawing/2014/main" id="{49C579CD-18F9-4A51-999E-D31C9A2DA18E}"/>
              </a:ext>
            </a:extLst>
          </p:cNvPr>
          <p:cNvSpPr txBox="1">
            <a:spLocks/>
          </p:cNvSpPr>
          <p:nvPr/>
        </p:nvSpPr>
        <p:spPr>
          <a:xfrm>
            <a:off x="3414103" y="3934243"/>
            <a:ext cx="2315700" cy="99385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ja-JP" b="1" u="sng" dirty="0"/>
              <a:t>UX</a:t>
            </a:r>
          </a:p>
          <a:p>
            <a:pPr algn="ctr"/>
            <a:r>
              <a:rPr lang="ja-JP" altLang="en-US" sz="1200" dirty="0"/>
              <a:t>プロダクトを使うことで</a:t>
            </a:r>
            <a:br>
              <a:rPr lang="en-US" altLang="ja-JP" sz="1200" dirty="0"/>
            </a:br>
            <a:r>
              <a:rPr lang="ja-JP" altLang="en-US" sz="1200" dirty="0"/>
              <a:t>ユーザーが得られる体験</a:t>
            </a:r>
            <a:br>
              <a:rPr lang="en-US" altLang="ja-JP" sz="1200" dirty="0"/>
            </a:br>
            <a:endParaRPr lang="en-US" altLang="ja-JP" sz="1200" dirty="0"/>
          </a:p>
          <a:p>
            <a:pPr algn="ctr">
              <a:lnSpc>
                <a:spcPct val="150000"/>
              </a:lnSpc>
            </a:pPr>
            <a:endParaRPr lang="en-US" altLang="ja-JP" sz="1200" dirty="0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DB8FAB90-4B20-4E6B-AD07-F1DD12713DED}"/>
              </a:ext>
            </a:extLst>
          </p:cNvPr>
          <p:cNvCxnSpPr>
            <a:cxnSpLocks/>
            <a:stCxn id="20" idx="2"/>
            <a:endCxn id="35" idx="0"/>
          </p:cNvCxnSpPr>
          <p:nvPr/>
        </p:nvCxnSpPr>
        <p:spPr>
          <a:xfrm>
            <a:off x="4571953" y="1158941"/>
            <a:ext cx="0" cy="2775302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41C0DC15-6F57-4439-81DC-7CBC573D0B8A}"/>
              </a:ext>
            </a:extLst>
          </p:cNvPr>
          <p:cNvCxnSpPr>
            <a:cxnSpLocks/>
            <a:stCxn id="21" idx="3"/>
            <a:endCxn id="35" idx="0"/>
          </p:cNvCxnSpPr>
          <p:nvPr/>
        </p:nvCxnSpPr>
        <p:spPr>
          <a:xfrm>
            <a:off x="3213356" y="1884186"/>
            <a:ext cx="1358597" cy="2050057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648ACADC-8363-43DA-8E68-62CB3F3ED211}"/>
              </a:ext>
            </a:extLst>
          </p:cNvPr>
          <p:cNvCxnSpPr>
            <a:cxnSpLocks/>
            <a:stCxn id="24" idx="2"/>
            <a:endCxn id="35" idx="1"/>
          </p:cNvCxnSpPr>
          <p:nvPr/>
        </p:nvCxnSpPr>
        <p:spPr>
          <a:xfrm>
            <a:off x="2055506" y="3727512"/>
            <a:ext cx="1358597" cy="703657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AECF5F36-9646-470C-A2AE-BB165C50B1FF}"/>
              </a:ext>
            </a:extLst>
          </p:cNvPr>
          <p:cNvCxnSpPr>
            <a:cxnSpLocks/>
            <a:stCxn id="35" idx="3"/>
            <a:endCxn id="23" idx="2"/>
          </p:cNvCxnSpPr>
          <p:nvPr/>
        </p:nvCxnSpPr>
        <p:spPr>
          <a:xfrm flipV="1">
            <a:off x="5729803" y="3727512"/>
            <a:ext cx="1363653" cy="703657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3788EC01-D310-42C2-974E-FA58286B93D7}"/>
              </a:ext>
            </a:extLst>
          </p:cNvPr>
          <p:cNvCxnSpPr>
            <a:cxnSpLocks/>
            <a:stCxn id="35" idx="0"/>
            <a:endCxn id="22" idx="1"/>
          </p:cNvCxnSpPr>
          <p:nvPr/>
        </p:nvCxnSpPr>
        <p:spPr>
          <a:xfrm flipV="1">
            <a:off x="4571953" y="1884186"/>
            <a:ext cx="1363653" cy="2050057"/>
          </a:xfrm>
          <a:prstGeom prst="line">
            <a:avLst/>
          </a:prstGeom>
          <a:ln>
            <a:headEnd type="arrow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58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ビジョン</a:t>
            </a:r>
            <a:endParaRPr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3623935" cy="708929"/>
          </a:xfrm>
        </p:spPr>
        <p:txBody>
          <a:bodyPr/>
          <a:lstStyle/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どんな世界を作りたいか</a:t>
            </a:r>
            <a:endParaRPr lang="en-US" altLang="ja-JP" sz="2000" dirty="0">
              <a:latin typeface="Noto Sans JP Bold" panose="020B0800000000000000" pitchFamily="34" charset="-128"/>
              <a:ea typeface="Noto Sans JP Bold" panose="020B0800000000000000" pitchFamily="34" charset="-128"/>
            </a:endParaRPr>
          </a:p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目指したい姿</a:t>
            </a: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29A8C608-6592-4166-820D-BB63A58014E6}"/>
              </a:ext>
            </a:extLst>
          </p:cNvPr>
          <p:cNvSpPr txBox="1">
            <a:spLocks/>
          </p:cNvSpPr>
          <p:nvPr/>
        </p:nvSpPr>
        <p:spPr>
          <a:xfrm>
            <a:off x="1073960" y="2400091"/>
            <a:ext cx="6221362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目指すゴールであり、自分たちの価値基準になる軸を設定する</a:t>
            </a: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68498FD7-2DD5-478B-8BA2-8805F004ED0E}"/>
              </a:ext>
            </a:extLst>
          </p:cNvPr>
          <p:cNvSpPr txBox="1">
            <a:spLocks/>
          </p:cNvSpPr>
          <p:nvPr/>
        </p:nvSpPr>
        <p:spPr>
          <a:xfrm>
            <a:off x="1073960" y="2926474"/>
            <a:ext cx="6695103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ビジョンを描くコツとは？メンバーの全力を引き出す最短ルートをご紹介！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https://coachingdojo.jp/achievement/envision/</a:t>
            </a:r>
            <a:br>
              <a:rPr lang="en-US" altLang="ja-JP" sz="1200" dirty="0"/>
            </a:br>
            <a:br>
              <a:rPr lang="en-US" altLang="ja-JP" sz="1400" dirty="0"/>
            </a:br>
            <a:r>
              <a:rPr lang="ja-JP" altLang="en-US" sz="1400" b="1" dirty="0"/>
              <a:t>例</a:t>
            </a:r>
            <a:r>
              <a:rPr lang="en-US" altLang="ja-JP" sz="1400" b="1" dirty="0"/>
              <a:t>(</a:t>
            </a:r>
            <a:r>
              <a:rPr lang="ja-JP" altLang="en-US" sz="1400" b="1" dirty="0"/>
              <a:t>他社さんのビジョン</a:t>
            </a:r>
            <a:r>
              <a:rPr lang="en-US" altLang="ja-JP" sz="1400" b="1" dirty="0"/>
              <a:t>)</a:t>
            </a:r>
            <a:br>
              <a:rPr lang="en-US" altLang="ja-JP" sz="1400" dirty="0"/>
            </a:br>
            <a:r>
              <a:rPr lang="ja-JP" altLang="en-US" sz="1400" dirty="0"/>
              <a:t>・</a:t>
            </a:r>
            <a:r>
              <a:rPr lang="en-US" altLang="ja-JP" sz="1400" dirty="0"/>
              <a:t>LinkedIn</a:t>
            </a:r>
          </a:p>
          <a:p>
            <a:pPr marL="127000" indent="0">
              <a:buNone/>
            </a:pP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https://about.linkedin.com/ja-jp</a:t>
            </a:r>
            <a:endParaRPr lang="en-US" altLang="ja-JP" sz="1200" dirty="0"/>
          </a:p>
          <a:p>
            <a:pPr marL="127000" indent="0">
              <a:buNone/>
            </a:pPr>
            <a:r>
              <a:rPr lang="ja-JP" altLang="en-US" sz="1400" dirty="0"/>
              <a:t>・クックパッド</a:t>
            </a:r>
          </a:p>
          <a:p>
            <a:pPr marL="127000" indent="0">
              <a:buNone/>
            </a:pPr>
            <a:r>
              <a:rPr lang="ja-JP" altLang="en-US" sz="1400" dirty="0"/>
              <a:t>　</a:t>
            </a:r>
            <a:r>
              <a:rPr lang="en-US" altLang="ja-JP" sz="1200" dirty="0">
                <a:hlinkClick r:id="rId5"/>
              </a:rPr>
              <a:t>https://info.cookpad.com/corporate/philosophy</a:t>
            </a:r>
            <a:endParaRPr lang="en-US" altLang="ja-JP" sz="12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3152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課題と解決案</a:t>
            </a:r>
            <a:endParaRPr dirty="0">
              <a:latin typeface="Noto Sans JP Black" panose="020B0A00000000000000" pitchFamily="34" charset="-128"/>
              <a:ea typeface="Noto Sans JP Black" panose="020B0A00000000000000" pitchFamily="34" charset="-128"/>
            </a:endParaRPr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4770248" cy="708929"/>
          </a:xfrm>
        </p:spPr>
        <p:txBody>
          <a:bodyPr/>
          <a:lstStyle/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どのような課題を抱えているのか</a:t>
            </a:r>
          </a:p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どのような解決ができるか</a:t>
            </a: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29A8C608-6592-4166-820D-BB63A58014E6}"/>
              </a:ext>
            </a:extLst>
          </p:cNvPr>
          <p:cNvSpPr txBox="1">
            <a:spLocks/>
          </p:cNvSpPr>
          <p:nvPr/>
        </p:nvSpPr>
        <p:spPr>
          <a:xfrm>
            <a:off x="1073960" y="2471531"/>
            <a:ext cx="6592423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ビジョンを実現するにあたっての課題と</a:t>
            </a:r>
            <a:br>
              <a:rPr lang="en-US" altLang="ja-JP" sz="1400" dirty="0"/>
            </a:br>
            <a:r>
              <a:rPr lang="ja-JP" altLang="en-US" sz="1400" dirty="0"/>
              <a:t>設定した課題に対して自分たちはどんな解決アプローチをとるかを考える</a:t>
            </a:r>
          </a:p>
        </p:txBody>
      </p:sp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68498FD7-2DD5-478B-8BA2-8805F004ED0E}"/>
              </a:ext>
            </a:extLst>
          </p:cNvPr>
          <p:cNvSpPr txBox="1">
            <a:spLocks/>
          </p:cNvSpPr>
          <p:nvPr/>
        </p:nvSpPr>
        <p:spPr>
          <a:xfrm>
            <a:off x="1073960" y="3309306"/>
            <a:ext cx="6434799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新規事業のアイデア創出のための５つの型とフレームワークを徹底解説！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https://nijibox.jp/blog/newbusiness_idea/</a:t>
            </a:r>
            <a:br>
              <a:rPr lang="en-US" altLang="ja-JP" sz="1400" dirty="0"/>
            </a:br>
            <a:br>
              <a:rPr lang="en-US" altLang="ja-JP" sz="1400" dirty="0"/>
            </a:br>
            <a:r>
              <a:rPr lang="ja-JP" altLang="en-US" sz="1400" dirty="0"/>
              <a:t>新規事業アイデアの見つけ方～良いアイデアとは？～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https://note.com/masatadokoro/n/n0bc4edf077ab</a:t>
            </a:r>
            <a:endParaRPr lang="en-US" altLang="ja-JP" sz="12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37390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855300" y="865850"/>
            <a:ext cx="7433400" cy="50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dirty="0">
                <a:latin typeface="Noto Sans JP Black" panose="020B0A00000000000000" pitchFamily="34" charset="-128"/>
                <a:ea typeface="Noto Sans JP Black" panose="020B0A00000000000000" pitchFamily="34" charset="-128"/>
              </a:rPr>
              <a:t>価値</a:t>
            </a:r>
          </a:p>
        </p:txBody>
      </p:sp>
      <p:sp>
        <p:nvSpPr>
          <p:cNvPr id="208" name="Google Shape;208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D87C226-B795-4DD3-9C7A-22D4DC0BF06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55300" y="1519243"/>
            <a:ext cx="4770248" cy="708929"/>
          </a:xfrm>
        </p:spPr>
        <p:txBody>
          <a:bodyPr/>
          <a:lstStyle/>
          <a:p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プロダクトによって</a:t>
            </a:r>
            <a:br>
              <a:rPr lang="en-US" altLang="ja-JP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</a:br>
            <a:r>
              <a:rPr lang="ja-JP" altLang="en-US" sz="2000" dirty="0">
                <a:latin typeface="Noto Sans JP Bold" panose="020B0800000000000000" pitchFamily="34" charset="-128"/>
                <a:ea typeface="Noto Sans JP Bold" panose="020B0800000000000000" pitchFamily="34" charset="-128"/>
              </a:rPr>
              <a:t>誰をどんな状態にしたいのか</a:t>
            </a: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29A8C608-6592-4166-820D-BB63A58014E6}"/>
              </a:ext>
            </a:extLst>
          </p:cNvPr>
          <p:cNvSpPr txBox="1">
            <a:spLocks/>
          </p:cNvSpPr>
          <p:nvPr/>
        </p:nvSpPr>
        <p:spPr>
          <a:xfrm>
            <a:off x="1073960" y="2471531"/>
            <a:ext cx="6068961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ターゲットユーザーのゲイン</a:t>
            </a:r>
            <a:r>
              <a:rPr lang="en-US" altLang="ja-JP" sz="1400" dirty="0"/>
              <a:t>(</a:t>
            </a:r>
            <a:r>
              <a:rPr lang="ja-JP" altLang="en-US" sz="1400" dirty="0"/>
              <a:t>増やしたいプラス要素</a:t>
            </a:r>
            <a:r>
              <a:rPr lang="en-US" altLang="ja-JP" sz="1400" dirty="0"/>
              <a:t>)</a:t>
            </a:r>
            <a:r>
              <a:rPr lang="ja-JP" altLang="en-US" sz="1400" dirty="0"/>
              <a:t>・ペイン</a:t>
            </a:r>
            <a:r>
              <a:rPr lang="en-US" altLang="ja-JP" sz="1400" dirty="0"/>
              <a:t>(</a:t>
            </a:r>
            <a:r>
              <a:rPr lang="ja-JP" altLang="en-US" sz="1400" dirty="0"/>
              <a:t>減らしたいマイナス要素</a:t>
            </a:r>
            <a:r>
              <a:rPr lang="en-US" altLang="ja-JP" sz="1400" dirty="0"/>
              <a:t>)</a:t>
            </a:r>
            <a:r>
              <a:rPr lang="ja-JP" altLang="en-US" sz="1400" dirty="0"/>
              <a:t>にどのような影響を与えられるかを考える</a:t>
            </a:r>
          </a:p>
        </p:txBody>
      </p:sp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68498FD7-2DD5-478B-8BA2-8805F004ED0E}"/>
              </a:ext>
            </a:extLst>
          </p:cNvPr>
          <p:cNvSpPr txBox="1">
            <a:spLocks/>
          </p:cNvSpPr>
          <p:nvPr/>
        </p:nvSpPr>
        <p:spPr>
          <a:xfrm>
            <a:off x="1073960" y="3309306"/>
            <a:ext cx="7214740" cy="708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➔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⇾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●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Light"/>
              <a:buChar char="○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Montserrat Light"/>
              <a:buChar char="■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127000" indent="0">
              <a:buNone/>
            </a:pPr>
            <a:r>
              <a:rPr lang="ja-JP" altLang="en-US" sz="1400" dirty="0"/>
              <a:t>ユーザーのニーズを調査する際に知っておきたいゲインとペイン</a:t>
            </a:r>
            <a:br>
              <a:rPr lang="en-US" altLang="ja-JP" sz="1400" dirty="0"/>
            </a:br>
            <a:r>
              <a:rPr lang="ja-JP" altLang="en-US" sz="1400" dirty="0"/>
              <a:t>　</a:t>
            </a:r>
            <a:r>
              <a:rPr lang="en-US" altLang="ja-JP" sz="1200" dirty="0">
                <a:hlinkClick r:id="rId3"/>
              </a:rPr>
              <a:t>https://www.kikakulabo.com/post-8291/</a:t>
            </a:r>
            <a:endParaRPr lang="en-US" altLang="ja-JP" sz="1200" dirty="0"/>
          </a:p>
          <a:p>
            <a:pPr marL="127000" indent="0">
              <a:buNone/>
            </a:pPr>
            <a:br>
              <a:rPr lang="en-US" altLang="ja-JP" sz="1400" dirty="0"/>
            </a:br>
            <a:r>
              <a:rPr lang="ja-JP" altLang="en-US" sz="1400" dirty="0"/>
              <a:t>価値提案キャンバス</a:t>
            </a:r>
            <a:r>
              <a:rPr lang="en-US" altLang="ja-JP" sz="1400" dirty="0"/>
              <a:t>(Value Proposition Canvas)</a:t>
            </a:r>
          </a:p>
          <a:p>
            <a:pPr marL="127000" indent="0">
              <a:buNone/>
            </a:pPr>
            <a:r>
              <a:rPr lang="ja-JP" altLang="en-US" sz="1400" dirty="0"/>
              <a:t>　</a:t>
            </a:r>
            <a:r>
              <a:rPr lang="en-US" altLang="ja-JP" sz="1200" dirty="0">
                <a:hlinkClick r:id="rId4"/>
              </a:rPr>
              <a:t>https://www.slideshare.net/barrelbook/value-proposition-canvas-42204070</a:t>
            </a:r>
            <a:endParaRPr lang="en-US" altLang="ja-JP" sz="1200" dirty="0"/>
          </a:p>
          <a:p>
            <a:pPr marL="127000" indent="0">
              <a:buNone/>
            </a:pPr>
            <a:endParaRPr lang="en-US" altLang="ja-JP" sz="1400" dirty="0"/>
          </a:p>
          <a:p>
            <a:pPr marL="127000" indent="0">
              <a:buNone/>
            </a:pPr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82602774"/>
      </p:ext>
    </p:extLst>
  </p:cSld>
  <p:clrMapOvr>
    <a:masterClrMapping/>
  </p:clrMapOvr>
</p:sld>
</file>

<file path=ppt/theme/theme1.xml><?xml version="1.0" encoding="utf-8"?>
<a:theme xmlns:a="http://schemas.openxmlformats.org/drawingml/2006/main" name="Calchas template">
  <a:themeElements>
    <a:clrScheme name="Custom 347">
      <a:dk1>
        <a:srgbClr val="000000"/>
      </a:dk1>
      <a:lt1>
        <a:srgbClr val="FFFFFF"/>
      </a:lt1>
      <a:dk2>
        <a:srgbClr val="6C7583"/>
      </a:dk2>
      <a:lt2>
        <a:srgbClr val="E9E9F0"/>
      </a:lt2>
      <a:accent1>
        <a:srgbClr val="FCEE21"/>
      </a:accent1>
      <a:accent2>
        <a:srgbClr val="FFC821"/>
      </a:accent2>
      <a:accent3>
        <a:srgbClr val="C0C0DD"/>
      </a:accent3>
      <a:accent4>
        <a:srgbClr val="839DC3"/>
      </a:accent4>
      <a:accent5>
        <a:srgbClr val="156191"/>
      </a:accent5>
      <a:accent6>
        <a:srgbClr val="5EACA8"/>
      </a:accent6>
      <a:hlink>
        <a:srgbClr val="156191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9564</TotalTime>
  <Words>1109</Words>
  <Application>Microsoft Office PowerPoint</Application>
  <PresentationFormat>画面に合わせる (16:9)</PresentationFormat>
  <Paragraphs>148</Paragraphs>
  <Slides>16</Slides>
  <Notes>15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6" baseType="lpstr">
      <vt:lpstr>Noto Sans JP Bold</vt:lpstr>
      <vt:lpstr>A+EqpB-游ゴシック体 Pr6N B</vt:lpstr>
      <vt:lpstr>Montserrat Light</vt:lpstr>
      <vt:lpstr>Arial</vt:lpstr>
      <vt:lpstr>Montserrat</vt:lpstr>
      <vt:lpstr>Calibri</vt:lpstr>
      <vt:lpstr>游ゴシック</vt:lpstr>
      <vt:lpstr>Noto Sans JP Black</vt:lpstr>
      <vt:lpstr>Spartan Thin</vt:lpstr>
      <vt:lpstr>Calchas template</vt:lpstr>
      <vt:lpstr>Let’s start ideathon!!</vt:lpstr>
      <vt:lpstr>こんにちは!</vt:lpstr>
      <vt:lpstr>ロードマップ</vt:lpstr>
      <vt:lpstr>PowerPoint プレゼンテーション</vt:lpstr>
      <vt:lpstr>プロダクトを考える</vt:lpstr>
      <vt:lpstr>PowerPoint プレゼンテーション</vt:lpstr>
      <vt:lpstr>ビジョン</vt:lpstr>
      <vt:lpstr>課題と解決案</vt:lpstr>
      <vt:lpstr>価値</vt:lpstr>
      <vt:lpstr>ターゲット・ペルソナ</vt:lpstr>
      <vt:lpstr>UX</vt:lpstr>
      <vt:lpstr>UI</vt:lpstr>
      <vt:lpstr>プレイズ・ファースト</vt:lpstr>
      <vt:lpstr>アイデアの可視化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start ideathon!!</dc:title>
  <cp:lastModifiedBy>野村　知加</cp:lastModifiedBy>
  <cp:revision>58</cp:revision>
  <dcterms:modified xsi:type="dcterms:W3CDTF">2021-08-26T05:35:27Z</dcterms:modified>
</cp:coreProperties>
</file>